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39"/>
  </p:notesMasterIdLst>
  <p:sldIdLst>
    <p:sldId id="420" r:id="rId2"/>
    <p:sldId id="515" r:id="rId3"/>
    <p:sldId id="421" r:id="rId4"/>
    <p:sldId id="422" r:id="rId5"/>
    <p:sldId id="492" r:id="rId6"/>
    <p:sldId id="533" r:id="rId7"/>
    <p:sldId id="494" r:id="rId8"/>
    <p:sldId id="540" r:id="rId9"/>
    <p:sldId id="548" r:id="rId10"/>
    <p:sldId id="485" r:id="rId11"/>
    <p:sldId id="486" r:id="rId12"/>
    <p:sldId id="549" r:id="rId13"/>
    <p:sldId id="550" r:id="rId14"/>
    <p:sldId id="551" r:id="rId15"/>
    <p:sldId id="552" r:id="rId16"/>
    <p:sldId id="553" r:id="rId17"/>
    <p:sldId id="554" r:id="rId18"/>
    <p:sldId id="555" r:id="rId19"/>
    <p:sldId id="455" r:id="rId20"/>
    <p:sldId id="534" r:id="rId21"/>
    <p:sldId id="536" r:id="rId22"/>
    <p:sldId id="541" r:id="rId23"/>
    <p:sldId id="542" r:id="rId24"/>
    <p:sldId id="543" r:id="rId25"/>
    <p:sldId id="546" r:id="rId26"/>
    <p:sldId id="544" r:id="rId27"/>
    <p:sldId id="547" r:id="rId28"/>
    <p:sldId id="452" r:id="rId29"/>
    <p:sldId id="519" r:id="rId30"/>
    <p:sldId id="524" r:id="rId31"/>
    <p:sldId id="521" r:id="rId32"/>
    <p:sldId id="522" r:id="rId33"/>
    <p:sldId id="523" r:id="rId34"/>
    <p:sldId id="520" r:id="rId35"/>
    <p:sldId id="516" r:id="rId36"/>
    <p:sldId id="517" r:id="rId37"/>
    <p:sldId id="465" r:id="rId3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827"/>
  </p:normalViewPr>
  <p:slideViewPr>
    <p:cSldViewPr snapToGrid="0">
      <p:cViewPr>
        <p:scale>
          <a:sx n="92" d="100"/>
          <a:sy n="92" d="100"/>
        </p:scale>
        <p:origin x="1320"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E575E9-88D9-446D-B642-E2E626AD9C0C}" type="datetimeFigureOut">
              <a:t>2024/12/23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85D680-C4E2-4B90-9C44-2202A0D8B2C0}" type="slidenum">
              <a:t>‹#›</a:t>
            </a:fld>
            <a:endParaRPr lang="zh-TW" altLang="en-US"/>
          </a:p>
        </p:txBody>
      </p:sp>
    </p:spTree>
    <p:extLst>
      <p:ext uri="{BB962C8B-B14F-4D97-AF65-F5344CB8AC3E}">
        <p14:creationId xmlns:p14="http://schemas.microsoft.com/office/powerpoint/2010/main" val="3744179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48007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3D596-DAF0-5F39-AE90-DF1300D95B0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DE21EB3-BE8D-00DF-AF20-A39D8F5F3F4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D12733B-BE7F-4E9C-4C49-D75D64DEDED8}"/>
              </a:ext>
            </a:extLst>
          </p:cNvPr>
          <p:cNvSpPr>
            <a:spLocks noGrp="1"/>
          </p:cNvSpPr>
          <p:nvPr>
            <p:ph type="body" idx="1"/>
          </p:nvPr>
        </p:nvSpPr>
        <p:spPr/>
        <p:txBody>
          <a:bodyPr/>
          <a:lstStyle/>
          <a:p>
            <a:pPr marL="228600" indent="-228600">
              <a:buFont typeface="+mj-lt"/>
              <a:buAutoNum type="arabicPeriod"/>
            </a:pPr>
            <a:r>
              <a:rPr lang="zh-TW" altLang="en-US"/>
              <a:t>建立一個離散時間 無限期的馬可夫動態規劃模型 </a:t>
            </a:r>
            <a:endParaRPr lang="en-US" altLang="zh-TW"/>
          </a:p>
          <a:p>
            <a:pPr marL="228600" indent="-228600">
              <a:buFont typeface="+mj-lt"/>
              <a:buAutoNum type="arabicPeriod"/>
            </a:pPr>
            <a:r>
              <a:rPr lang="zh-TW" altLang="en-US"/>
              <a:t>目標為平均效用最大化</a:t>
            </a:r>
            <a:endParaRPr lang="en-US" altLang="zh-TW"/>
          </a:p>
          <a:p>
            <a:pPr marL="228600" indent="-228600">
              <a:buFont typeface="+mj-lt"/>
              <a:buAutoNum type="arabicPeriod"/>
            </a:pPr>
            <a:r>
              <a:rPr lang="zh-TW" altLang="en-US"/>
              <a:t>購物的機率是固定的</a:t>
            </a:r>
            <a:endParaRPr lang="en-US" altLang="zh-TW"/>
          </a:p>
          <a:p>
            <a:pPr marL="228600" indent="-228600">
              <a:buFont typeface="+mj-lt"/>
              <a:buAutoNum type="arabicPeriod"/>
            </a:pPr>
            <a:r>
              <a:rPr lang="zh-TW" altLang="en-US"/>
              <a:t>產品的估值是固定的</a:t>
            </a:r>
            <a:endParaRPr lang="en-US" altLang="zh-TW"/>
          </a:p>
          <a:p>
            <a:pPr>
              <a:buFont typeface="Arial" panose="020F0302020204030204"/>
              <a:buChar char="•"/>
            </a:pPr>
            <a:r>
              <a:rPr lang="zh-TW" altLang="en-US">
                <a:ea typeface="新細明體"/>
              </a:rPr>
              <a:t>獎勵只能在下一次使用</a:t>
            </a:r>
            <a:br>
              <a:rPr lang="zh-TW" altLang="en-US">
                <a:ea typeface="新細明體"/>
                <a:cs typeface="+mn-lt"/>
              </a:rPr>
            </a:br>
            <a:r>
              <a:rPr lang="en-US" b="1" err="1"/>
              <a:t>獎勵有效期有限</a:t>
            </a:r>
            <a:r>
              <a:rPr lang="en-US" b="1"/>
              <a:t>，</a:t>
            </a:r>
            <a:r>
              <a:rPr lang="zh-TW" altLang="en-US" b="1">
                <a:ea typeface="新細明體"/>
              </a:rPr>
              <a:t>但決策過程是無限期的</a:t>
            </a:r>
            <a:endParaRPr lang="en-US" altLang="zh-TW">
              <a:cs typeface="Calibri" panose="020F0502020204030204"/>
            </a:endParaRPr>
          </a:p>
          <a:p>
            <a:pPr>
              <a:buFont typeface="Arial" panose="020F0302020204030204"/>
              <a:buChar char="•"/>
            </a:pPr>
            <a:endParaRPr lang="en-US"/>
          </a:p>
        </p:txBody>
      </p:sp>
      <p:sp>
        <p:nvSpPr>
          <p:cNvPr id="4" name="投影片編號版面配置區 3">
            <a:extLst>
              <a:ext uri="{FF2B5EF4-FFF2-40B4-BE49-F238E27FC236}">
                <a16:creationId xmlns:a16="http://schemas.microsoft.com/office/drawing/2014/main" id="{28F02543-66AC-07DE-4FA8-74BCF89CE57F}"/>
              </a:ext>
            </a:extLst>
          </p:cNvPr>
          <p:cNvSpPr>
            <a:spLocks noGrp="1"/>
          </p:cNvSpPr>
          <p:nvPr>
            <p:ph type="sldNum" sz="quarter" idx="5"/>
          </p:nvPr>
        </p:nvSpPr>
        <p:spPr/>
        <p:txBody>
          <a:bodyPr/>
          <a:lstStyle/>
          <a:p>
            <a:fld id="{860A066B-2224-4727-A7D9-E1ED9037CE72}" type="slidenum">
              <a:rPr lang="zh-TW" altLang="en-US" smtClean="0"/>
              <a:t>10</a:t>
            </a:fld>
            <a:endParaRPr lang="zh-TW" altLang="en-US"/>
          </a:p>
        </p:txBody>
      </p:sp>
    </p:spTree>
    <p:extLst>
      <p:ext uri="{BB962C8B-B14F-4D97-AF65-F5344CB8AC3E}">
        <p14:creationId xmlns:p14="http://schemas.microsoft.com/office/powerpoint/2010/main" val="583378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3D596-DAF0-5F39-AE90-DF1300D95B0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DE21EB3-BE8D-00DF-AF20-A39D8F5F3F4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D12733B-BE7F-4E9C-4C49-D75D64DEDED8}"/>
              </a:ext>
            </a:extLst>
          </p:cNvPr>
          <p:cNvSpPr>
            <a:spLocks noGrp="1"/>
          </p:cNvSpPr>
          <p:nvPr>
            <p:ph type="body" idx="1"/>
          </p:nvPr>
        </p:nvSpPr>
        <p:spPr/>
        <p:txBody>
          <a:bodyPr/>
          <a:lstStyle/>
          <a:p>
            <a:pPr marL="228600" indent="-228600">
              <a:buFont typeface="+mj-lt"/>
              <a:buAutoNum type="arabicPeriod"/>
            </a:pPr>
            <a:r>
              <a:rPr lang="zh-TW" altLang="en-US"/>
              <a:t>建立一個離散時間 無限期的馬可夫動態規劃模型 </a:t>
            </a:r>
            <a:endParaRPr lang="en-US" altLang="zh-TW"/>
          </a:p>
          <a:p>
            <a:pPr marL="228600" indent="-228600">
              <a:buFont typeface="+mj-lt"/>
              <a:buAutoNum type="arabicPeriod"/>
            </a:pPr>
            <a:r>
              <a:rPr lang="zh-TW" altLang="en-US"/>
              <a:t>目標為平均效用最大化</a:t>
            </a:r>
            <a:endParaRPr lang="en-US" altLang="zh-TW"/>
          </a:p>
          <a:p>
            <a:pPr marL="228600" indent="-228600">
              <a:buFont typeface="+mj-lt"/>
              <a:buAutoNum type="arabicPeriod"/>
            </a:pPr>
            <a:r>
              <a:rPr lang="zh-TW" altLang="en-US"/>
              <a:t>購物的機率是固定的</a:t>
            </a:r>
            <a:endParaRPr lang="en-US" altLang="zh-TW"/>
          </a:p>
          <a:p>
            <a:pPr marL="228600" indent="-228600">
              <a:buFont typeface="+mj-lt"/>
              <a:buAutoNum type="arabicPeriod"/>
            </a:pPr>
            <a:r>
              <a:rPr lang="zh-TW" altLang="en-US"/>
              <a:t>產品的估值是固定的</a:t>
            </a:r>
            <a:endParaRPr lang="en-US" altLang="zh-TW"/>
          </a:p>
          <a:p>
            <a:pPr>
              <a:buFont typeface="Arial" panose="020F0302020204030204"/>
              <a:buChar char="•"/>
            </a:pPr>
            <a:r>
              <a:rPr lang="zh-TW" altLang="en-US">
                <a:ea typeface="新細明體"/>
              </a:rPr>
              <a:t>獎勵只能在下一次使用</a:t>
            </a:r>
            <a:br>
              <a:rPr lang="zh-TW" altLang="en-US">
                <a:ea typeface="新細明體"/>
                <a:cs typeface="+mn-lt"/>
              </a:rPr>
            </a:br>
            <a:r>
              <a:rPr lang="en-US" b="1" err="1"/>
              <a:t>獎勵有效期有限</a:t>
            </a:r>
            <a:r>
              <a:rPr lang="en-US" b="1"/>
              <a:t>，</a:t>
            </a:r>
            <a:r>
              <a:rPr lang="zh-TW" altLang="en-US" b="1">
                <a:ea typeface="新細明體"/>
              </a:rPr>
              <a:t>但決策過程是無限期的</a:t>
            </a:r>
            <a:endParaRPr lang="en-US" altLang="zh-TW">
              <a:cs typeface="Calibri" panose="020F0502020204030204"/>
            </a:endParaRPr>
          </a:p>
          <a:p>
            <a:pPr>
              <a:buFont typeface="Arial" panose="020F0302020204030204"/>
              <a:buChar char="•"/>
            </a:pPr>
            <a:endParaRPr lang="en-US"/>
          </a:p>
        </p:txBody>
      </p:sp>
      <p:sp>
        <p:nvSpPr>
          <p:cNvPr id="4" name="投影片編號版面配置區 3">
            <a:extLst>
              <a:ext uri="{FF2B5EF4-FFF2-40B4-BE49-F238E27FC236}">
                <a16:creationId xmlns:a16="http://schemas.microsoft.com/office/drawing/2014/main" id="{28F02543-66AC-07DE-4FA8-74BCF89CE57F}"/>
              </a:ext>
            </a:extLst>
          </p:cNvPr>
          <p:cNvSpPr>
            <a:spLocks noGrp="1"/>
          </p:cNvSpPr>
          <p:nvPr>
            <p:ph type="sldNum" sz="quarter" idx="5"/>
          </p:nvPr>
        </p:nvSpPr>
        <p:spPr/>
        <p:txBody>
          <a:bodyPr/>
          <a:lstStyle/>
          <a:p>
            <a:fld id="{860A066B-2224-4727-A7D9-E1ED9037CE72}" type="slidenum">
              <a:rPr lang="zh-TW" altLang="en-US" smtClean="0"/>
              <a:t>11</a:t>
            </a:fld>
            <a:endParaRPr lang="zh-TW" altLang="en-US"/>
          </a:p>
        </p:txBody>
      </p:sp>
    </p:spTree>
    <p:extLst>
      <p:ext uri="{BB962C8B-B14F-4D97-AF65-F5344CB8AC3E}">
        <p14:creationId xmlns:p14="http://schemas.microsoft.com/office/powerpoint/2010/main" val="1137444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3D596-DAF0-5F39-AE90-DF1300D95B0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DE21EB3-BE8D-00DF-AF20-A39D8F5F3F4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D12733B-BE7F-4E9C-4C49-D75D64DEDED8}"/>
              </a:ext>
            </a:extLst>
          </p:cNvPr>
          <p:cNvSpPr>
            <a:spLocks noGrp="1"/>
          </p:cNvSpPr>
          <p:nvPr>
            <p:ph type="body" idx="1"/>
          </p:nvPr>
        </p:nvSpPr>
        <p:spPr/>
        <p:txBody>
          <a:bodyPr/>
          <a:lstStyle/>
          <a:p>
            <a:pPr marL="228600" indent="-228600">
              <a:buFont typeface="+mj-lt"/>
              <a:buAutoNum type="arabicPeriod"/>
            </a:pPr>
            <a:r>
              <a:rPr lang="zh-TW" altLang="en-US"/>
              <a:t>建立一個離散時間 無限期的馬可夫動態規劃模型 </a:t>
            </a:r>
            <a:endParaRPr lang="en-US" altLang="zh-TW"/>
          </a:p>
          <a:p>
            <a:pPr marL="228600" indent="-228600">
              <a:buFont typeface="+mj-lt"/>
              <a:buAutoNum type="arabicPeriod"/>
            </a:pPr>
            <a:r>
              <a:rPr lang="zh-TW" altLang="en-US"/>
              <a:t>目標為平均效用最大化</a:t>
            </a:r>
            <a:endParaRPr lang="en-US" altLang="zh-TW"/>
          </a:p>
          <a:p>
            <a:pPr marL="228600" indent="-228600">
              <a:buFont typeface="+mj-lt"/>
              <a:buAutoNum type="arabicPeriod"/>
            </a:pPr>
            <a:r>
              <a:rPr lang="zh-TW" altLang="en-US"/>
              <a:t>購物的機率是固定的</a:t>
            </a:r>
            <a:endParaRPr lang="en-US" altLang="zh-TW"/>
          </a:p>
          <a:p>
            <a:pPr marL="228600" indent="-228600">
              <a:buFont typeface="+mj-lt"/>
              <a:buAutoNum type="arabicPeriod"/>
            </a:pPr>
            <a:r>
              <a:rPr lang="zh-TW" altLang="en-US"/>
              <a:t>產品的估值是固定的</a:t>
            </a:r>
            <a:endParaRPr lang="en-US" altLang="zh-TW"/>
          </a:p>
          <a:p>
            <a:pPr>
              <a:buFont typeface="Arial" panose="020F0302020204030204"/>
              <a:buChar char="•"/>
            </a:pPr>
            <a:r>
              <a:rPr lang="zh-TW" altLang="en-US">
                <a:ea typeface="新細明體"/>
              </a:rPr>
              <a:t>獎勵只能在下一次使用</a:t>
            </a:r>
            <a:br>
              <a:rPr lang="zh-TW" altLang="en-US">
                <a:ea typeface="新細明體"/>
                <a:cs typeface="+mn-lt"/>
              </a:rPr>
            </a:br>
            <a:r>
              <a:rPr lang="en-US" b="1" err="1"/>
              <a:t>獎勵有效期有限</a:t>
            </a:r>
            <a:r>
              <a:rPr lang="en-US" b="1"/>
              <a:t>，</a:t>
            </a:r>
            <a:r>
              <a:rPr lang="zh-TW" altLang="en-US" b="1">
                <a:ea typeface="新細明體"/>
              </a:rPr>
              <a:t>但決策過程是無限期的</a:t>
            </a:r>
            <a:endParaRPr lang="en-US" altLang="zh-TW">
              <a:cs typeface="Calibri" panose="020F0502020204030204"/>
            </a:endParaRPr>
          </a:p>
          <a:p>
            <a:pPr>
              <a:buFont typeface="Arial" panose="020F0302020204030204"/>
              <a:buChar char="•"/>
            </a:pPr>
            <a:endParaRPr lang="en-US"/>
          </a:p>
        </p:txBody>
      </p:sp>
      <p:sp>
        <p:nvSpPr>
          <p:cNvPr id="4" name="投影片編號版面配置區 3">
            <a:extLst>
              <a:ext uri="{FF2B5EF4-FFF2-40B4-BE49-F238E27FC236}">
                <a16:creationId xmlns:a16="http://schemas.microsoft.com/office/drawing/2014/main" id="{28F02543-66AC-07DE-4FA8-74BCF89CE57F}"/>
              </a:ext>
            </a:extLst>
          </p:cNvPr>
          <p:cNvSpPr>
            <a:spLocks noGrp="1"/>
          </p:cNvSpPr>
          <p:nvPr>
            <p:ph type="sldNum" sz="quarter" idx="5"/>
          </p:nvPr>
        </p:nvSpPr>
        <p:spPr/>
        <p:txBody>
          <a:bodyPr/>
          <a:lstStyle/>
          <a:p>
            <a:fld id="{860A066B-2224-4727-A7D9-E1ED9037CE72}" type="slidenum">
              <a:rPr lang="zh-TW" altLang="en-US" smtClean="0"/>
              <a:t>12</a:t>
            </a:fld>
            <a:endParaRPr lang="zh-TW" altLang="en-US"/>
          </a:p>
        </p:txBody>
      </p:sp>
    </p:spTree>
    <p:extLst>
      <p:ext uri="{BB962C8B-B14F-4D97-AF65-F5344CB8AC3E}">
        <p14:creationId xmlns:p14="http://schemas.microsoft.com/office/powerpoint/2010/main" val="3979922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3D596-DAF0-5F39-AE90-DF1300D95B0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DE21EB3-BE8D-00DF-AF20-A39D8F5F3F4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D12733B-BE7F-4E9C-4C49-D75D64DEDED8}"/>
              </a:ext>
            </a:extLst>
          </p:cNvPr>
          <p:cNvSpPr>
            <a:spLocks noGrp="1"/>
          </p:cNvSpPr>
          <p:nvPr>
            <p:ph type="body" idx="1"/>
          </p:nvPr>
        </p:nvSpPr>
        <p:spPr/>
        <p:txBody>
          <a:bodyPr/>
          <a:lstStyle/>
          <a:p>
            <a:pPr marL="228600" indent="-228600">
              <a:buFont typeface="+mj-lt"/>
              <a:buAutoNum type="arabicPeriod"/>
            </a:pPr>
            <a:r>
              <a:rPr lang="zh-TW" altLang="en-US"/>
              <a:t>建立一個離散時間 無限期的馬可夫動態規劃模型 </a:t>
            </a:r>
            <a:endParaRPr lang="en-US" altLang="zh-TW"/>
          </a:p>
          <a:p>
            <a:pPr marL="228600" indent="-228600">
              <a:buFont typeface="+mj-lt"/>
              <a:buAutoNum type="arabicPeriod"/>
            </a:pPr>
            <a:r>
              <a:rPr lang="zh-TW" altLang="en-US"/>
              <a:t>目標為平均效用最大化</a:t>
            </a:r>
            <a:endParaRPr lang="en-US" altLang="zh-TW"/>
          </a:p>
          <a:p>
            <a:pPr marL="228600" indent="-228600">
              <a:buFont typeface="+mj-lt"/>
              <a:buAutoNum type="arabicPeriod"/>
            </a:pPr>
            <a:r>
              <a:rPr lang="zh-TW" altLang="en-US"/>
              <a:t>購物的機率是固定的</a:t>
            </a:r>
            <a:endParaRPr lang="en-US" altLang="zh-TW"/>
          </a:p>
          <a:p>
            <a:pPr marL="228600" indent="-228600">
              <a:buFont typeface="+mj-lt"/>
              <a:buAutoNum type="arabicPeriod"/>
            </a:pPr>
            <a:r>
              <a:rPr lang="zh-TW" altLang="en-US"/>
              <a:t>產品的估值是固定的</a:t>
            </a:r>
            <a:endParaRPr lang="en-US" altLang="zh-TW"/>
          </a:p>
          <a:p>
            <a:pPr>
              <a:buFont typeface="Arial" panose="020F0302020204030204"/>
              <a:buChar char="•"/>
            </a:pPr>
            <a:r>
              <a:rPr lang="zh-TW" altLang="en-US">
                <a:ea typeface="新細明體"/>
              </a:rPr>
              <a:t>獎勵只能在下一次使用</a:t>
            </a:r>
            <a:br>
              <a:rPr lang="zh-TW" altLang="en-US">
                <a:ea typeface="新細明體"/>
                <a:cs typeface="+mn-lt"/>
              </a:rPr>
            </a:br>
            <a:r>
              <a:rPr lang="en-US" b="1" err="1"/>
              <a:t>獎勵有效期有限</a:t>
            </a:r>
            <a:r>
              <a:rPr lang="en-US" b="1"/>
              <a:t>，</a:t>
            </a:r>
            <a:r>
              <a:rPr lang="zh-TW" altLang="en-US" b="1">
                <a:ea typeface="新細明體"/>
              </a:rPr>
              <a:t>但決策過程是無限期的</a:t>
            </a:r>
            <a:endParaRPr lang="en-US" altLang="zh-TW">
              <a:cs typeface="Calibri" panose="020F0502020204030204"/>
            </a:endParaRPr>
          </a:p>
          <a:p>
            <a:pPr>
              <a:buFont typeface="Arial" panose="020F0302020204030204"/>
              <a:buChar char="•"/>
            </a:pPr>
            <a:endParaRPr lang="en-US"/>
          </a:p>
        </p:txBody>
      </p:sp>
      <p:sp>
        <p:nvSpPr>
          <p:cNvPr id="4" name="投影片編號版面配置區 3">
            <a:extLst>
              <a:ext uri="{FF2B5EF4-FFF2-40B4-BE49-F238E27FC236}">
                <a16:creationId xmlns:a16="http://schemas.microsoft.com/office/drawing/2014/main" id="{28F02543-66AC-07DE-4FA8-74BCF89CE57F}"/>
              </a:ext>
            </a:extLst>
          </p:cNvPr>
          <p:cNvSpPr>
            <a:spLocks noGrp="1"/>
          </p:cNvSpPr>
          <p:nvPr>
            <p:ph type="sldNum" sz="quarter" idx="5"/>
          </p:nvPr>
        </p:nvSpPr>
        <p:spPr/>
        <p:txBody>
          <a:bodyPr/>
          <a:lstStyle/>
          <a:p>
            <a:fld id="{860A066B-2224-4727-A7D9-E1ED9037CE72}" type="slidenum">
              <a:rPr lang="zh-TW" altLang="en-US" smtClean="0"/>
              <a:t>13</a:t>
            </a:fld>
            <a:endParaRPr lang="zh-TW" altLang="en-US"/>
          </a:p>
        </p:txBody>
      </p:sp>
    </p:spTree>
    <p:extLst>
      <p:ext uri="{BB962C8B-B14F-4D97-AF65-F5344CB8AC3E}">
        <p14:creationId xmlns:p14="http://schemas.microsoft.com/office/powerpoint/2010/main" val="4197497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3D596-DAF0-5F39-AE90-DF1300D95B0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DE21EB3-BE8D-00DF-AF20-A39D8F5F3F4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D12733B-BE7F-4E9C-4C49-D75D64DEDED8}"/>
              </a:ext>
            </a:extLst>
          </p:cNvPr>
          <p:cNvSpPr>
            <a:spLocks noGrp="1"/>
          </p:cNvSpPr>
          <p:nvPr>
            <p:ph type="body" idx="1"/>
          </p:nvPr>
        </p:nvSpPr>
        <p:spPr/>
        <p:txBody>
          <a:bodyPr/>
          <a:lstStyle/>
          <a:p>
            <a:pPr marL="228600" indent="-228600">
              <a:buFont typeface="+mj-lt"/>
              <a:buAutoNum type="arabicPeriod"/>
            </a:pPr>
            <a:r>
              <a:rPr lang="zh-TW" altLang="en-US"/>
              <a:t>建立一個離散時間 無限期的馬可夫動態規劃模型 </a:t>
            </a:r>
            <a:endParaRPr lang="en-US" altLang="zh-TW"/>
          </a:p>
          <a:p>
            <a:pPr marL="228600" indent="-228600">
              <a:buFont typeface="+mj-lt"/>
              <a:buAutoNum type="arabicPeriod"/>
            </a:pPr>
            <a:r>
              <a:rPr lang="zh-TW" altLang="en-US"/>
              <a:t>目標為平均效用最大化</a:t>
            </a:r>
            <a:endParaRPr lang="en-US" altLang="zh-TW"/>
          </a:p>
          <a:p>
            <a:pPr marL="228600" indent="-228600">
              <a:buFont typeface="+mj-lt"/>
              <a:buAutoNum type="arabicPeriod"/>
            </a:pPr>
            <a:r>
              <a:rPr lang="zh-TW" altLang="en-US"/>
              <a:t>購物的機率是固定的</a:t>
            </a:r>
            <a:endParaRPr lang="en-US" altLang="zh-TW"/>
          </a:p>
          <a:p>
            <a:pPr marL="228600" indent="-228600">
              <a:buFont typeface="+mj-lt"/>
              <a:buAutoNum type="arabicPeriod"/>
            </a:pPr>
            <a:r>
              <a:rPr lang="zh-TW" altLang="en-US"/>
              <a:t>產品的估值是固定的</a:t>
            </a:r>
            <a:endParaRPr lang="en-US" altLang="zh-TW"/>
          </a:p>
          <a:p>
            <a:pPr>
              <a:buFont typeface="Arial" panose="020F0302020204030204"/>
              <a:buChar char="•"/>
            </a:pPr>
            <a:r>
              <a:rPr lang="zh-TW" altLang="en-US">
                <a:ea typeface="新細明體"/>
              </a:rPr>
              <a:t>獎勵只能在下一次使用</a:t>
            </a:r>
            <a:br>
              <a:rPr lang="zh-TW" altLang="en-US">
                <a:ea typeface="新細明體"/>
                <a:cs typeface="+mn-lt"/>
              </a:rPr>
            </a:br>
            <a:r>
              <a:rPr lang="en-US" b="1" err="1"/>
              <a:t>獎勵有效期有限</a:t>
            </a:r>
            <a:r>
              <a:rPr lang="en-US" b="1"/>
              <a:t>，</a:t>
            </a:r>
            <a:r>
              <a:rPr lang="zh-TW" altLang="en-US" b="1">
                <a:ea typeface="新細明體"/>
              </a:rPr>
              <a:t>但決策過程是無限期的</a:t>
            </a:r>
            <a:endParaRPr lang="en-US" altLang="zh-TW">
              <a:cs typeface="Calibri" panose="020F0502020204030204"/>
            </a:endParaRPr>
          </a:p>
          <a:p>
            <a:pPr>
              <a:buFont typeface="Arial" panose="020F0302020204030204"/>
              <a:buChar char="•"/>
            </a:pPr>
            <a:endParaRPr lang="en-US"/>
          </a:p>
        </p:txBody>
      </p:sp>
      <p:sp>
        <p:nvSpPr>
          <p:cNvPr id="4" name="投影片編號版面配置區 3">
            <a:extLst>
              <a:ext uri="{FF2B5EF4-FFF2-40B4-BE49-F238E27FC236}">
                <a16:creationId xmlns:a16="http://schemas.microsoft.com/office/drawing/2014/main" id="{28F02543-66AC-07DE-4FA8-74BCF89CE57F}"/>
              </a:ext>
            </a:extLst>
          </p:cNvPr>
          <p:cNvSpPr>
            <a:spLocks noGrp="1"/>
          </p:cNvSpPr>
          <p:nvPr>
            <p:ph type="sldNum" sz="quarter" idx="5"/>
          </p:nvPr>
        </p:nvSpPr>
        <p:spPr/>
        <p:txBody>
          <a:bodyPr/>
          <a:lstStyle/>
          <a:p>
            <a:fld id="{860A066B-2224-4727-A7D9-E1ED9037CE72}" type="slidenum">
              <a:rPr lang="zh-TW" altLang="en-US" smtClean="0"/>
              <a:t>14</a:t>
            </a:fld>
            <a:endParaRPr lang="zh-TW" altLang="en-US"/>
          </a:p>
        </p:txBody>
      </p:sp>
    </p:spTree>
    <p:extLst>
      <p:ext uri="{BB962C8B-B14F-4D97-AF65-F5344CB8AC3E}">
        <p14:creationId xmlns:p14="http://schemas.microsoft.com/office/powerpoint/2010/main" val="3893226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3D596-DAF0-5F39-AE90-DF1300D95B0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DE21EB3-BE8D-00DF-AF20-A39D8F5F3F4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D12733B-BE7F-4E9C-4C49-D75D64DEDED8}"/>
              </a:ext>
            </a:extLst>
          </p:cNvPr>
          <p:cNvSpPr>
            <a:spLocks noGrp="1"/>
          </p:cNvSpPr>
          <p:nvPr>
            <p:ph type="body" idx="1"/>
          </p:nvPr>
        </p:nvSpPr>
        <p:spPr/>
        <p:txBody>
          <a:bodyPr/>
          <a:lstStyle/>
          <a:p>
            <a:pPr marL="228600" indent="-228600">
              <a:buFont typeface="+mj-lt"/>
              <a:buAutoNum type="arabicPeriod"/>
            </a:pPr>
            <a:r>
              <a:rPr lang="zh-TW" altLang="en-US"/>
              <a:t>建立一個離散時間 無限期的馬可夫動態規劃模型 </a:t>
            </a:r>
            <a:endParaRPr lang="en-US" altLang="zh-TW"/>
          </a:p>
          <a:p>
            <a:pPr marL="228600" indent="-228600">
              <a:buFont typeface="+mj-lt"/>
              <a:buAutoNum type="arabicPeriod"/>
            </a:pPr>
            <a:r>
              <a:rPr lang="zh-TW" altLang="en-US"/>
              <a:t>目標為平均效用最大化</a:t>
            </a:r>
            <a:endParaRPr lang="en-US" altLang="zh-TW"/>
          </a:p>
          <a:p>
            <a:pPr marL="228600" indent="-228600">
              <a:buFont typeface="+mj-lt"/>
              <a:buAutoNum type="arabicPeriod"/>
            </a:pPr>
            <a:r>
              <a:rPr lang="zh-TW" altLang="en-US"/>
              <a:t>購物的機率是固定的</a:t>
            </a:r>
            <a:endParaRPr lang="en-US" altLang="zh-TW"/>
          </a:p>
          <a:p>
            <a:pPr marL="228600" indent="-228600">
              <a:buFont typeface="+mj-lt"/>
              <a:buAutoNum type="arabicPeriod"/>
            </a:pPr>
            <a:r>
              <a:rPr lang="zh-TW" altLang="en-US"/>
              <a:t>產品的估值是固定的</a:t>
            </a:r>
            <a:endParaRPr lang="en-US" altLang="zh-TW"/>
          </a:p>
          <a:p>
            <a:pPr>
              <a:buFont typeface="Arial" panose="020F0302020204030204"/>
              <a:buChar char="•"/>
            </a:pPr>
            <a:r>
              <a:rPr lang="zh-TW" altLang="en-US">
                <a:ea typeface="新細明體"/>
              </a:rPr>
              <a:t>獎勵只能在下一次使用</a:t>
            </a:r>
            <a:br>
              <a:rPr lang="zh-TW" altLang="en-US">
                <a:ea typeface="新細明體"/>
                <a:cs typeface="+mn-lt"/>
              </a:rPr>
            </a:br>
            <a:r>
              <a:rPr lang="en-US" b="1" err="1"/>
              <a:t>獎勵有效期有限</a:t>
            </a:r>
            <a:r>
              <a:rPr lang="en-US" b="1"/>
              <a:t>，</a:t>
            </a:r>
            <a:r>
              <a:rPr lang="zh-TW" altLang="en-US" b="1">
                <a:ea typeface="新細明體"/>
              </a:rPr>
              <a:t>但決策過程是無限期的</a:t>
            </a:r>
            <a:endParaRPr lang="en-US" altLang="zh-TW">
              <a:cs typeface="Calibri" panose="020F0502020204030204"/>
            </a:endParaRPr>
          </a:p>
          <a:p>
            <a:pPr>
              <a:buFont typeface="Arial" panose="020F0302020204030204"/>
              <a:buChar char="•"/>
            </a:pPr>
            <a:endParaRPr lang="en-US"/>
          </a:p>
        </p:txBody>
      </p:sp>
      <p:sp>
        <p:nvSpPr>
          <p:cNvPr id="4" name="投影片編號版面配置區 3">
            <a:extLst>
              <a:ext uri="{FF2B5EF4-FFF2-40B4-BE49-F238E27FC236}">
                <a16:creationId xmlns:a16="http://schemas.microsoft.com/office/drawing/2014/main" id="{28F02543-66AC-07DE-4FA8-74BCF89CE57F}"/>
              </a:ext>
            </a:extLst>
          </p:cNvPr>
          <p:cNvSpPr>
            <a:spLocks noGrp="1"/>
          </p:cNvSpPr>
          <p:nvPr>
            <p:ph type="sldNum" sz="quarter" idx="5"/>
          </p:nvPr>
        </p:nvSpPr>
        <p:spPr/>
        <p:txBody>
          <a:bodyPr/>
          <a:lstStyle/>
          <a:p>
            <a:fld id="{860A066B-2224-4727-A7D9-E1ED9037CE72}" type="slidenum">
              <a:rPr lang="zh-TW" altLang="en-US" smtClean="0"/>
              <a:t>15</a:t>
            </a:fld>
            <a:endParaRPr lang="zh-TW" altLang="en-US"/>
          </a:p>
        </p:txBody>
      </p:sp>
    </p:spTree>
    <p:extLst>
      <p:ext uri="{BB962C8B-B14F-4D97-AF65-F5344CB8AC3E}">
        <p14:creationId xmlns:p14="http://schemas.microsoft.com/office/powerpoint/2010/main" val="2327416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3D596-DAF0-5F39-AE90-DF1300D95B0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DE21EB3-BE8D-00DF-AF20-A39D8F5F3F4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D12733B-BE7F-4E9C-4C49-D75D64DEDED8}"/>
              </a:ext>
            </a:extLst>
          </p:cNvPr>
          <p:cNvSpPr>
            <a:spLocks noGrp="1"/>
          </p:cNvSpPr>
          <p:nvPr>
            <p:ph type="body" idx="1"/>
          </p:nvPr>
        </p:nvSpPr>
        <p:spPr/>
        <p:txBody>
          <a:bodyPr/>
          <a:lstStyle/>
          <a:p>
            <a:pPr marL="228600" indent="-228600">
              <a:buFont typeface="+mj-lt"/>
              <a:buAutoNum type="arabicPeriod"/>
            </a:pPr>
            <a:r>
              <a:rPr lang="zh-TW" altLang="en-US"/>
              <a:t>建立一個離散時間 無限期的馬可夫動態規劃模型 </a:t>
            </a:r>
            <a:endParaRPr lang="en-US" altLang="zh-TW"/>
          </a:p>
          <a:p>
            <a:pPr marL="228600" indent="-228600">
              <a:buFont typeface="+mj-lt"/>
              <a:buAutoNum type="arabicPeriod"/>
            </a:pPr>
            <a:r>
              <a:rPr lang="zh-TW" altLang="en-US"/>
              <a:t>目標為平均效用最大化</a:t>
            </a:r>
            <a:endParaRPr lang="en-US" altLang="zh-TW"/>
          </a:p>
          <a:p>
            <a:pPr marL="228600" indent="-228600">
              <a:buFont typeface="+mj-lt"/>
              <a:buAutoNum type="arabicPeriod"/>
            </a:pPr>
            <a:r>
              <a:rPr lang="zh-TW" altLang="en-US"/>
              <a:t>購物的機率是固定的</a:t>
            </a:r>
            <a:endParaRPr lang="en-US" altLang="zh-TW"/>
          </a:p>
          <a:p>
            <a:pPr marL="228600" indent="-228600">
              <a:buFont typeface="+mj-lt"/>
              <a:buAutoNum type="arabicPeriod"/>
            </a:pPr>
            <a:r>
              <a:rPr lang="zh-TW" altLang="en-US"/>
              <a:t>產品的估值是固定的</a:t>
            </a:r>
            <a:endParaRPr lang="en-US" altLang="zh-TW"/>
          </a:p>
          <a:p>
            <a:pPr>
              <a:buFont typeface="Arial" panose="020F0302020204030204"/>
              <a:buChar char="•"/>
            </a:pPr>
            <a:r>
              <a:rPr lang="zh-TW" altLang="en-US">
                <a:ea typeface="新細明體"/>
              </a:rPr>
              <a:t>獎勵只能在下一次使用</a:t>
            </a:r>
            <a:br>
              <a:rPr lang="zh-TW" altLang="en-US">
                <a:ea typeface="新細明體"/>
                <a:cs typeface="+mn-lt"/>
              </a:rPr>
            </a:br>
            <a:r>
              <a:rPr lang="en-US" b="1" err="1"/>
              <a:t>獎勵有效期有限</a:t>
            </a:r>
            <a:r>
              <a:rPr lang="en-US" b="1"/>
              <a:t>，</a:t>
            </a:r>
            <a:r>
              <a:rPr lang="zh-TW" altLang="en-US" b="1">
                <a:ea typeface="新細明體"/>
              </a:rPr>
              <a:t>但決策過程是無限期的</a:t>
            </a:r>
            <a:endParaRPr lang="en-US" altLang="zh-TW">
              <a:cs typeface="Calibri" panose="020F0502020204030204"/>
            </a:endParaRPr>
          </a:p>
          <a:p>
            <a:pPr>
              <a:buFont typeface="Arial" panose="020F0302020204030204"/>
              <a:buChar char="•"/>
            </a:pPr>
            <a:endParaRPr lang="en-US"/>
          </a:p>
        </p:txBody>
      </p:sp>
      <p:sp>
        <p:nvSpPr>
          <p:cNvPr id="4" name="投影片編號版面配置區 3">
            <a:extLst>
              <a:ext uri="{FF2B5EF4-FFF2-40B4-BE49-F238E27FC236}">
                <a16:creationId xmlns:a16="http://schemas.microsoft.com/office/drawing/2014/main" id="{28F02543-66AC-07DE-4FA8-74BCF89CE57F}"/>
              </a:ext>
            </a:extLst>
          </p:cNvPr>
          <p:cNvSpPr>
            <a:spLocks noGrp="1"/>
          </p:cNvSpPr>
          <p:nvPr>
            <p:ph type="sldNum" sz="quarter" idx="5"/>
          </p:nvPr>
        </p:nvSpPr>
        <p:spPr/>
        <p:txBody>
          <a:bodyPr/>
          <a:lstStyle/>
          <a:p>
            <a:fld id="{860A066B-2224-4727-A7D9-E1ED9037CE72}" type="slidenum">
              <a:rPr lang="zh-TW" altLang="en-US" smtClean="0"/>
              <a:t>16</a:t>
            </a:fld>
            <a:endParaRPr lang="zh-TW" altLang="en-US"/>
          </a:p>
        </p:txBody>
      </p:sp>
    </p:spTree>
    <p:extLst>
      <p:ext uri="{BB962C8B-B14F-4D97-AF65-F5344CB8AC3E}">
        <p14:creationId xmlns:p14="http://schemas.microsoft.com/office/powerpoint/2010/main" val="4025500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3D596-DAF0-5F39-AE90-DF1300D95B0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DE21EB3-BE8D-00DF-AF20-A39D8F5F3F4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D12733B-BE7F-4E9C-4C49-D75D64DEDED8}"/>
              </a:ext>
            </a:extLst>
          </p:cNvPr>
          <p:cNvSpPr>
            <a:spLocks noGrp="1"/>
          </p:cNvSpPr>
          <p:nvPr>
            <p:ph type="body" idx="1"/>
          </p:nvPr>
        </p:nvSpPr>
        <p:spPr/>
        <p:txBody>
          <a:bodyPr/>
          <a:lstStyle/>
          <a:p>
            <a:pPr marL="228600" indent="-228600">
              <a:buFont typeface="+mj-lt"/>
              <a:buAutoNum type="arabicPeriod"/>
            </a:pPr>
            <a:r>
              <a:rPr lang="zh-TW" altLang="en-US"/>
              <a:t>建立一個離散時間 無限期的馬可夫動態規劃模型 </a:t>
            </a:r>
            <a:endParaRPr lang="en-US" altLang="zh-TW"/>
          </a:p>
          <a:p>
            <a:pPr marL="228600" indent="-228600">
              <a:buFont typeface="+mj-lt"/>
              <a:buAutoNum type="arabicPeriod"/>
            </a:pPr>
            <a:r>
              <a:rPr lang="zh-TW" altLang="en-US"/>
              <a:t>目標為平均效用最大化</a:t>
            </a:r>
            <a:endParaRPr lang="en-US" altLang="zh-TW"/>
          </a:p>
          <a:p>
            <a:pPr marL="228600" indent="-228600">
              <a:buFont typeface="+mj-lt"/>
              <a:buAutoNum type="arabicPeriod"/>
            </a:pPr>
            <a:r>
              <a:rPr lang="zh-TW" altLang="en-US"/>
              <a:t>購物的機率是固定的</a:t>
            </a:r>
            <a:endParaRPr lang="en-US" altLang="zh-TW"/>
          </a:p>
          <a:p>
            <a:pPr marL="228600" indent="-228600">
              <a:buFont typeface="+mj-lt"/>
              <a:buAutoNum type="arabicPeriod"/>
            </a:pPr>
            <a:r>
              <a:rPr lang="zh-TW" altLang="en-US"/>
              <a:t>產品的估值是固定的</a:t>
            </a:r>
            <a:endParaRPr lang="en-US" altLang="zh-TW"/>
          </a:p>
          <a:p>
            <a:pPr>
              <a:buFont typeface="Arial" panose="020F0302020204030204"/>
              <a:buChar char="•"/>
            </a:pPr>
            <a:r>
              <a:rPr lang="zh-TW" altLang="en-US">
                <a:ea typeface="新細明體"/>
              </a:rPr>
              <a:t>獎勵只能在下一次使用</a:t>
            </a:r>
            <a:br>
              <a:rPr lang="zh-TW" altLang="en-US">
                <a:ea typeface="新細明體"/>
                <a:cs typeface="+mn-lt"/>
              </a:rPr>
            </a:br>
            <a:r>
              <a:rPr lang="en-US" b="1" err="1"/>
              <a:t>獎勵有效期有限</a:t>
            </a:r>
            <a:r>
              <a:rPr lang="en-US" b="1"/>
              <a:t>，</a:t>
            </a:r>
            <a:r>
              <a:rPr lang="zh-TW" altLang="en-US" b="1">
                <a:ea typeface="新細明體"/>
              </a:rPr>
              <a:t>但決策過程是無限期的</a:t>
            </a:r>
            <a:endParaRPr lang="en-US" altLang="zh-TW">
              <a:cs typeface="Calibri" panose="020F0502020204030204"/>
            </a:endParaRPr>
          </a:p>
          <a:p>
            <a:pPr>
              <a:buFont typeface="Arial" panose="020F0302020204030204"/>
              <a:buChar char="•"/>
            </a:pPr>
            <a:endParaRPr lang="en-US"/>
          </a:p>
        </p:txBody>
      </p:sp>
      <p:sp>
        <p:nvSpPr>
          <p:cNvPr id="4" name="投影片編號版面配置區 3">
            <a:extLst>
              <a:ext uri="{FF2B5EF4-FFF2-40B4-BE49-F238E27FC236}">
                <a16:creationId xmlns:a16="http://schemas.microsoft.com/office/drawing/2014/main" id="{28F02543-66AC-07DE-4FA8-74BCF89CE57F}"/>
              </a:ext>
            </a:extLst>
          </p:cNvPr>
          <p:cNvSpPr>
            <a:spLocks noGrp="1"/>
          </p:cNvSpPr>
          <p:nvPr>
            <p:ph type="sldNum" sz="quarter" idx="5"/>
          </p:nvPr>
        </p:nvSpPr>
        <p:spPr/>
        <p:txBody>
          <a:bodyPr/>
          <a:lstStyle/>
          <a:p>
            <a:fld id="{860A066B-2224-4727-A7D9-E1ED9037CE72}" type="slidenum">
              <a:rPr lang="zh-TW" altLang="en-US" smtClean="0"/>
              <a:t>17</a:t>
            </a:fld>
            <a:endParaRPr lang="zh-TW" altLang="en-US"/>
          </a:p>
        </p:txBody>
      </p:sp>
    </p:spTree>
    <p:extLst>
      <p:ext uri="{BB962C8B-B14F-4D97-AF65-F5344CB8AC3E}">
        <p14:creationId xmlns:p14="http://schemas.microsoft.com/office/powerpoint/2010/main" val="3994011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 1PP T</a:t>
            </a:r>
            <a:r>
              <a:rPr lang="zh-CN" altLang="en-US"/>
              <a:t>模板网   </a:t>
            </a:r>
            <a:r>
              <a:rPr lang="en-US" altLang="zh-CN"/>
              <a:t>www.5 1 pptmoban.com</a:t>
            </a:r>
            <a:endParaRPr lang="zh-CN" altLang="en-US"/>
          </a:p>
        </p:txBody>
      </p:sp>
    </p:spTree>
    <p:extLst>
      <p:ext uri="{BB962C8B-B14F-4D97-AF65-F5344CB8AC3E}">
        <p14:creationId xmlns:p14="http://schemas.microsoft.com/office/powerpoint/2010/main" val="197492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a:t>屍體肝臟移植手術</a:t>
            </a:r>
            <a:r>
              <a:rPr lang="en-US" altLang="zh-TW"/>
              <a:t>:</a:t>
            </a:r>
          </a:p>
          <a:p>
            <a:r>
              <a:rPr lang="zh-TW" altLang="en-US"/>
              <a:t>捐贈者在死亡前簽屬捐贈同意書，在捐贈者確認死亡後取出肝臟並且保存起來供移植手術使用，肝臟可在體外保存</a:t>
            </a:r>
            <a:r>
              <a:rPr lang="en-US" altLang="zh-TW"/>
              <a:t>24</a:t>
            </a:r>
            <a:r>
              <a:rPr lang="zh-TW" altLang="en-US"/>
              <a:t>小時</a:t>
            </a:r>
            <a:endParaRPr lang="en-US" altLang="zh-TW"/>
          </a:p>
          <a:p>
            <a:endParaRPr lang="en-US" altLang="zh-CN"/>
          </a:p>
          <a:p>
            <a:r>
              <a:rPr lang="en-US" altLang="zh-TW"/>
              <a:t>UNOS:</a:t>
            </a:r>
          </a:p>
          <a:p>
            <a:pPr algn="l"/>
            <a:r>
              <a:rPr lang="en-US" altLang="zh-TW" b="0" i="0">
                <a:solidFill>
                  <a:srgbClr val="D1D5DB"/>
                </a:solidFill>
                <a:effectLst/>
                <a:latin typeface="Söhne"/>
              </a:rPr>
              <a:t>UNOS </a:t>
            </a:r>
            <a:r>
              <a:rPr lang="zh-TW" altLang="en-US" b="0" i="0">
                <a:solidFill>
                  <a:srgbClr val="D1D5DB"/>
                </a:solidFill>
                <a:effectLst/>
                <a:latin typeface="Söhne"/>
              </a:rPr>
              <a:t>的主要目標是協調和管理美國的器官移植系統。器官移植是一個複雜的程序，需要有效的組織來確保捐贈者的器官迅速且公平地分配給等待器官移植的患者。</a:t>
            </a:r>
            <a:r>
              <a:rPr lang="en-US" altLang="zh-TW" b="0" i="0">
                <a:solidFill>
                  <a:srgbClr val="D1D5DB"/>
                </a:solidFill>
                <a:effectLst/>
                <a:latin typeface="Söhne"/>
              </a:rPr>
              <a:t>UNOS </a:t>
            </a:r>
            <a:r>
              <a:rPr lang="zh-TW" altLang="en-US" b="0" i="0">
                <a:solidFill>
                  <a:srgbClr val="D1D5DB"/>
                </a:solidFill>
                <a:effectLst/>
                <a:latin typeface="Söhne"/>
              </a:rPr>
              <a:t>負責維護器官等待名單，協調器官分配，以及提供有關器官移植的數據和資源。</a:t>
            </a:r>
          </a:p>
          <a:p>
            <a:pPr algn="l"/>
            <a:r>
              <a:rPr lang="zh-TW" altLang="en-US" b="0" i="0">
                <a:solidFill>
                  <a:srgbClr val="D1D5DB"/>
                </a:solidFill>
                <a:effectLst/>
                <a:latin typeface="Söhne"/>
              </a:rPr>
              <a:t>該組織的工作還包括確保器官的分配是公正和合理的，考慮到患者的急迫性和其他相關標準。此外，</a:t>
            </a:r>
            <a:r>
              <a:rPr lang="en-US" altLang="zh-TW" b="0" i="0">
                <a:solidFill>
                  <a:srgbClr val="D1D5DB"/>
                </a:solidFill>
                <a:effectLst/>
                <a:latin typeface="Söhne"/>
              </a:rPr>
              <a:t>UNOS </a:t>
            </a:r>
            <a:r>
              <a:rPr lang="zh-TW" altLang="en-US" b="0" i="0">
                <a:solidFill>
                  <a:srgbClr val="D1D5DB"/>
                </a:solidFill>
                <a:effectLst/>
                <a:latin typeface="Söhne"/>
              </a:rPr>
              <a:t>也參與臨床研究和推動相關政策的制定，以提高器官移植的效率和公正性。 </a:t>
            </a:r>
            <a:r>
              <a:rPr lang="en-US" altLang="zh-TW" b="0" i="0">
                <a:solidFill>
                  <a:srgbClr val="D1D5DB"/>
                </a:solidFill>
                <a:effectLst/>
                <a:latin typeface="Söhne"/>
              </a:rPr>
              <a:t>UNOS </a:t>
            </a:r>
            <a:r>
              <a:rPr lang="zh-TW" altLang="en-US" b="0" i="0">
                <a:solidFill>
                  <a:srgbClr val="D1D5DB"/>
                </a:solidFill>
                <a:effectLst/>
                <a:latin typeface="Söhne"/>
              </a:rPr>
              <a:t>在美國器官移植領域發揮著重要的協調和監管作用。</a:t>
            </a:r>
          </a:p>
          <a:p>
            <a:r>
              <a:rPr lang="zh-TW" altLang="en-US"/>
              <a:t>值得注意的是病患在等待接受器官時，可以選擇拒絕獲得移植的機會且不會有任何實質懲罰</a:t>
            </a:r>
            <a:endParaRPr lang="zh-CN" altLang="en-US"/>
          </a:p>
        </p:txBody>
      </p:sp>
    </p:spTree>
    <p:extLst>
      <p:ext uri="{BB962C8B-B14F-4D97-AF65-F5344CB8AC3E}">
        <p14:creationId xmlns:p14="http://schemas.microsoft.com/office/powerpoint/2010/main" val="2676721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44462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a:t>屍體肝臟移植手術</a:t>
            </a:r>
            <a:r>
              <a:rPr lang="en-US" altLang="zh-TW"/>
              <a:t>:</a:t>
            </a:r>
          </a:p>
          <a:p>
            <a:r>
              <a:rPr lang="zh-TW" altLang="en-US"/>
              <a:t>捐贈者在死亡前簽屬捐贈同意書，在捐贈者確認死亡後取出肝臟並且保存起來供移植手術使用，肝臟可在體外保存</a:t>
            </a:r>
            <a:r>
              <a:rPr lang="en-US" altLang="zh-TW"/>
              <a:t>24</a:t>
            </a:r>
            <a:r>
              <a:rPr lang="zh-TW" altLang="en-US"/>
              <a:t>小時</a:t>
            </a:r>
            <a:endParaRPr lang="en-US" altLang="zh-TW"/>
          </a:p>
          <a:p>
            <a:endParaRPr lang="en-US" altLang="zh-CN"/>
          </a:p>
          <a:p>
            <a:r>
              <a:rPr lang="en-US" altLang="zh-TW"/>
              <a:t>UNOS:</a:t>
            </a:r>
          </a:p>
          <a:p>
            <a:pPr algn="l"/>
            <a:r>
              <a:rPr lang="en-US" altLang="zh-TW" b="0" i="0">
                <a:solidFill>
                  <a:srgbClr val="D1D5DB"/>
                </a:solidFill>
                <a:effectLst/>
                <a:latin typeface="Söhne"/>
              </a:rPr>
              <a:t>UNOS </a:t>
            </a:r>
            <a:r>
              <a:rPr lang="zh-TW" altLang="en-US" b="0" i="0">
                <a:solidFill>
                  <a:srgbClr val="D1D5DB"/>
                </a:solidFill>
                <a:effectLst/>
                <a:latin typeface="Söhne"/>
              </a:rPr>
              <a:t>的主要目標是協調和管理美國的器官移植系統。器官移植是一個複雜的程序，需要有效的組織來確保捐贈者的器官迅速且公平地分配給等待器官移植的患者。</a:t>
            </a:r>
            <a:r>
              <a:rPr lang="en-US" altLang="zh-TW" b="0" i="0">
                <a:solidFill>
                  <a:srgbClr val="D1D5DB"/>
                </a:solidFill>
                <a:effectLst/>
                <a:latin typeface="Söhne"/>
              </a:rPr>
              <a:t>UNOS </a:t>
            </a:r>
            <a:r>
              <a:rPr lang="zh-TW" altLang="en-US" b="0" i="0">
                <a:solidFill>
                  <a:srgbClr val="D1D5DB"/>
                </a:solidFill>
                <a:effectLst/>
                <a:latin typeface="Söhne"/>
              </a:rPr>
              <a:t>負責維護器官等待名單，協調器官分配，以及提供有關器官移植的數據和資源。</a:t>
            </a:r>
          </a:p>
          <a:p>
            <a:pPr algn="l"/>
            <a:r>
              <a:rPr lang="zh-TW" altLang="en-US" b="0" i="0">
                <a:solidFill>
                  <a:srgbClr val="D1D5DB"/>
                </a:solidFill>
                <a:effectLst/>
                <a:latin typeface="Söhne"/>
              </a:rPr>
              <a:t>該組織的工作還包括確保器官的分配是公正和合理的，考慮到患者的急迫性和其他相關標準。此外，</a:t>
            </a:r>
            <a:r>
              <a:rPr lang="en-US" altLang="zh-TW" b="0" i="0">
                <a:solidFill>
                  <a:srgbClr val="D1D5DB"/>
                </a:solidFill>
                <a:effectLst/>
                <a:latin typeface="Söhne"/>
              </a:rPr>
              <a:t>UNOS </a:t>
            </a:r>
            <a:r>
              <a:rPr lang="zh-TW" altLang="en-US" b="0" i="0">
                <a:solidFill>
                  <a:srgbClr val="D1D5DB"/>
                </a:solidFill>
                <a:effectLst/>
                <a:latin typeface="Söhne"/>
              </a:rPr>
              <a:t>也參與臨床研究和推動相關政策的制定，以提高器官移植的效率和公正性。 </a:t>
            </a:r>
            <a:r>
              <a:rPr lang="en-US" altLang="zh-TW" b="0" i="0">
                <a:solidFill>
                  <a:srgbClr val="D1D5DB"/>
                </a:solidFill>
                <a:effectLst/>
                <a:latin typeface="Söhne"/>
              </a:rPr>
              <a:t>UNOS </a:t>
            </a:r>
            <a:r>
              <a:rPr lang="zh-TW" altLang="en-US" b="0" i="0">
                <a:solidFill>
                  <a:srgbClr val="D1D5DB"/>
                </a:solidFill>
                <a:effectLst/>
                <a:latin typeface="Söhne"/>
              </a:rPr>
              <a:t>在美國器官移植領域發揮著重要的協調和監管作用。</a:t>
            </a:r>
          </a:p>
          <a:p>
            <a:r>
              <a:rPr lang="zh-TW" altLang="en-US"/>
              <a:t>值得注意的是病患在等待接受器官時，可以選擇拒絕獲得移植的機會且不會有任何實質懲罰</a:t>
            </a:r>
            <a:endParaRPr lang="zh-CN" altLang="en-US"/>
          </a:p>
        </p:txBody>
      </p:sp>
    </p:spTree>
    <p:extLst>
      <p:ext uri="{BB962C8B-B14F-4D97-AF65-F5344CB8AC3E}">
        <p14:creationId xmlns:p14="http://schemas.microsoft.com/office/powerpoint/2010/main" val="3497603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a:t>屍體肝臟移植手術</a:t>
            </a:r>
            <a:r>
              <a:rPr lang="en-US" altLang="zh-TW"/>
              <a:t>:</a:t>
            </a:r>
          </a:p>
          <a:p>
            <a:r>
              <a:rPr lang="zh-TW" altLang="en-US"/>
              <a:t>捐贈者在死亡前簽屬捐贈同意書，在捐贈者確認死亡後取出肝臟並且保存起來供移植手術使用，肝臟可在體外保存</a:t>
            </a:r>
            <a:r>
              <a:rPr lang="en-US" altLang="zh-TW"/>
              <a:t>24</a:t>
            </a:r>
            <a:r>
              <a:rPr lang="zh-TW" altLang="en-US"/>
              <a:t>小時</a:t>
            </a:r>
            <a:endParaRPr lang="en-US" altLang="zh-TW"/>
          </a:p>
          <a:p>
            <a:endParaRPr lang="en-US" altLang="zh-CN"/>
          </a:p>
          <a:p>
            <a:r>
              <a:rPr lang="en-US" altLang="zh-TW"/>
              <a:t>UNOS:</a:t>
            </a:r>
          </a:p>
          <a:p>
            <a:pPr algn="l"/>
            <a:r>
              <a:rPr lang="en-US" altLang="zh-TW" b="0" i="0">
                <a:solidFill>
                  <a:srgbClr val="D1D5DB"/>
                </a:solidFill>
                <a:effectLst/>
                <a:latin typeface="Söhne"/>
              </a:rPr>
              <a:t>UNOS </a:t>
            </a:r>
            <a:r>
              <a:rPr lang="zh-TW" altLang="en-US" b="0" i="0">
                <a:solidFill>
                  <a:srgbClr val="D1D5DB"/>
                </a:solidFill>
                <a:effectLst/>
                <a:latin typeface="Söhne"/>
              </a:rPr>
              <a:t>的主要目標是協調和管理美國的器官移植系統。器官移植是一個複雜的程序，需要有效的組織來確保捐贈者的器官迅速且公平地分配給等待器官移植的患者。</a:t>
            </a:r>
            <a:r>
              <a:rPr lang="en-US" altLang="zh-TW" b="0" i="0">
                <a:solidFill>
                  <a:srgbClr val="D1D5DB"/>
                </a:solidFill>
                <a:effectLst/>
                <a:latin typeface="Söhne"/>
              </a:rPr>
              <a:t>UNOS </a:t>
            </a:r>
            <a:r>
              <a:rPr lang="zh-TW" altLang="en-US" b="0" i="0">
                <a:solidFill>
                  <a:srgbClr val="D1D5DB"/>
                </a:solidFill>
                <a:effectLst/>
                <a:latin typeface="Söhne"/>
              </a:rPr>
              <a:t>負責維護器官等待名單，協調器官分配，以及提供有關器官移植的數據和資源。</a:t>
            </a:r>
          </a:p>
          <a:p>
            <a:pPr algn="l"/>
            <a:r>
              <a:rPr lang="zh-TW" altLang="en-US" b="0" i="0">
                <a:solidFill>
                  <a:srgbClr val="D1D5DB"/>
                </a:solidFill>
                <a:effectLst/>
                <a:latin typeface="Söhne"/>
              </a:rPr>
              <a:t>該組織的工作還包括確保器官的分配是公正和合理的，考慮到患者的急迫性和其他相關標準。此外，</a:t>
            </a:r>
            <a:r>
              <a:rPr lang="en-US" altLang="zh-TW" b="0" i="0">
                <a:solidFill>
                  <a:srgbClr val="D1D5DB"/>
                </a:solidFill>
                <a:effectLst/>
                <a:latin typeface="Söhne"/>
              </a:rPr>
              <a:t>UNOS </a:t>
            </a:r>
            <a:r>
              <a:rPr lang="zh-TW" altLang="en-US" b="0" i="0">
                <a:solidFill>
                  <a:srgbClr val="D1D5DB"/>
                </a:solidFill>
                <a:effectLst/>
                <a:latin typeface="Söhne"/>
              </a:rPr>
              <a:t>也參與臨床研究和推動相關政策的制定，以提高器官移植的效率和公正性。 </a:t>
            </a:r>
            <a:r>
              <a:rPr lang="en-US" altLang="zh-TW" b="0" i="0">
                <a:solidFill>
                  <a:srgbClr val="D1D5DB"/>
                </a:solidFill>
                <a:effectLst/>
                <a:latin typeface="Söhne"/>
              </a:rPr>
              <a:t>UNOS </a:t>
            </a:r>
            <a:r>
              <a:rPr lang="zh-TW" altLang="en-US" b="0" i="0">
                <a:solidFill>
                  <a:srgbClr val="D1D5DB"/>
                </a:solidFill>
                <a:effectLst/>
                <a:latin typeface="Söhne"/>
              </a:rPr>
              <a:t>在美國器官移植領域發揮著重要的協調和監管作用。</a:t>
            </a:r>
          </a:p>
          <a:p>
            <a:r>
              <a:rPr lang="zh-TW" altLang="en-US"/>
              <a:t>值得注意的是病患在等待接受器官時，可以選擇拒絕獲得移植的機會且不會有任何實質懲罰</a:t>
            </a:r>
            <a:endParaRPr lang="zh-CN" altLang="en-US"/>
          </a:p>
        </p:txBody>
      </p:sp>
    </p:spTree>
    <p:extLst>
      <p:ext uri="{BB962C8B-B14F-4D97-AF65-F5344CB8AC3E}">
        <p14:creationId xmlns:p14="http://schemas.microsoft.com/office/powerpoint/2010/main" val="1849900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a:t>屍體肝臟移植手術</a:t>
            </a:r>
            <a:r>
              <a:rPr lang="en-US" altLang="zh-TW"/>
              <a:t>:</a:t>
            </a:r>
          </a:p>
          <a:p>
            <a:r>
              <a:rPr lang="zh-TW" altLang="en-US"/>
              <a:t>捐贈者在死亡前簽屬捐贈同意書，在捐贈者確認死亡後取出肝臟並且保存起來供移植手術使用，肝臟可在體外保存</a:t>
            </a:r>
            <a:r>
              <a:rPr lang="en-US" altLang="zh-TW"/>
              <a:t>24</a:t>
            </a:r>
            <a:r>
              <a:rPr lang="zh-TW" altLang="en-US"/>
              <a:t>小時</a:t>
            </a:r>
            <a:endParaRPr lang="en-US" altLang="zh-TW"/>
          </a:p>
          <a:p>
            <a:endParaRPr lang="en-US" altLang="zh-CN"/>
          </a:p>
          <a:p>
            <a:r>
              <a:rPr lang="en-US" altLang="zh-TW"/>
              <a:t>UNOS:</a:t>
            </a:r>
          </a:p>
          <a:p>
            <a:pPr algn="l"/>
            <a:r>
              <a:rPr lang="en-US" altLang="zh-TW" b="0" i="0">
                <a:solidFill>
                  <a:srgbClr val="D1D5DB"/>
                </a:solidFill>
                <a:effectLst/>
                <a:latin typeface="Söhne"/>
              </a:rPr>
              <a:t>UNOS </a:t>
            </a:r>
            <a:r>
              <a:rPr lang="zh-TW" altLang="en-US" b="0" i="0">
                <a:solidFill>
                  <a:srgbClr val="D1D5DB"/>
                </a:solidFill>
                <a:effectLst/>
                <a:latin typeface="Söhne"/>
              </a:rPr>
              <a:t>的主要目標是協調和管理美國的器官移植系統。器官移植是一個複雜的程序，需要有效的組織來確保捐贈者的器官迅速且公平地分配給等待器官移植的患者。</a:t>
            </a:r>
            <a:r>
              <a:rPr lang="en-US" altLang="zh-TW" b="0" i="0">
                <a:solidFill>
                  <a:srgbClr val="D1D5DB"/>
                </a:solidFill>
                <a:effectLst/>
                <a:latin typeface="Söhne"/>
              </a:rPr>
              <a:t>UNOS </a:t>
            </a:r>
            <a:r>
              <a:rPr lang="zh-TW" altLang="en-US" b="0" i="0">
                <a:solidFill>
                  <a:srgbClr val="D1D5DB"/>
                </a:solidFill>
                <a:effectLst/>
                <a:latin typeface="Söhne"/>
              </a:rPr>
              <a:t>負責維護器官等待名單，協調器官分配，以及提供有關器官移植的數據和資源。</a:t>
            </a:r>
          </a:p>
          <a:p>
            <a:pPr algn="l"/>
            <a:r>
              <a:rPr lang="zh-TW" altLang="en-US" b="0" i="0">
                <a:solidFill>
                  <a:srgbClr val="D1D5DB"/>
                </a:solidFill>
                <a:effectLst/>
                <a:latin typeface="Söhne"/>
              </a:rPr>
              <a:t>該組織的工作還包括確保器官的分配是公正和合理的，考慮到患者的急迫性和其他相關標準。此外，</a:t>
            </a:r>
            <a:r>
              <a:rPr lang="en-US" altLang="zh-TW" b="0" i="0">
                <a:solidFill>
                  <a:srgbClr val="D1D5DB"/>
                </a:solidFill>
                <a:effectLst/>
                <a:latin typeface="Söhne"/>
              </a:rPr>
              <a:t>UNOS </a:t>
            </a:r>
            <a:r>
              <a:rPr lang="zh-TW" altLang="en-US" b="0" i="0">
                <a:solidFill>
                  <a:srgbClr val="D1D5DB"/>
                </a:solidFill>
                <a:effectLst/>
                <a:latin typeface="Söhne"/>
              </a:rPr>
              <a:t>也參與臨床研究和推動相關政策的制定，以提高器官移植的效率和公正性。 </a:t>
            </a:r>
            <a:r>
              <a:rPr lang="en-US" altLang="zh-TW" b="0" i="0">
                <a:solidFill>
                  <a:srgbClr val="D1D5DB"/>
                </a:solidFill>
                <a:effectLst/>
                <a:latin typeface="Söhne"/>
              </a:rPr>
              <a:t>UNOS </a:t>
            </a:r>
            <a:r>
              <a:rPr lang="zh-TW" altLang="en-US" b="0" i="0">
                <a:solidFill>
                  <a:srgbClr val="D1D5DB"/>
                </a:solidFill>
                <a:effectLst/>
                <a:latin typeface="Söhne"/>
              </a:rPr>
              <a:t>在美國器官移植領域發揮著重要的協調和監管作用。</a:t>
            </a:r>
          </a:p>
          <a:p>
            <a:r>
              <a:rPr lang="zh-TW" altLang="en-US"/>
              <a:t>值得注意的是病患在等待接受器官時，可以選擇拒絕獲得移植的機會且不會有任何實質懲罰</a:t>
            </a:r>
            <a:endParaRPr lang="zh-CN" altLang="en-US"/>
          </a:p>
        </p:txBody>
      </p:sp>
    </p:spTree>
    <p:extLst>
      <p:ext uri="{BB962C8B-B14F-4D97-AF65-F5344CB8AC3E}">
        <p14:creationId xmlns:p14="http://schemas.microsoft.com/office/powerpoint/2010/main" val="1602750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a:t>屍體肝臟移植手術</a:t>
            </a:r>
            <a:r>
              <a:rPr lang="en-US" altLang="zh-TW"/>
              <a:t>:</a:t>
            </a:r>
          </a:p>
          <a:p>
            <a:r>
              <a:rPr lang="zh-TW" altLang="en-US"/>
              <a:t>捐贈者在死亡前簽屬捐贈同意書，在捐贈者確認死亡後取出肝臟並且保存起來供移植手術使用，肝臟可在體外保存</a:t>
            </a:r>
            <a:r>
              <a:rPr lang="en-US" altLang="zh-TW"/>
              <a:t>24</a:t>
            </a:r>
            <a:r>
              <a:rPr lang="zh-TW" altLang="en-US"/>
              <a:t>小時</a:t>
            </a:r>
            <a:endParaRPr lang="en-US" altLang="zh-TW"/>
          </a:p>
          <a:p>
            <a:endParaRPr lang="en-US" altLang="zh-CN"/>
          </a:p>
          <a:p>
            <a:r>
              <a:rPr lang="en-US" altLang="zh-TW"/>
              <a:t>UNOS:</a:t>
            </a:r>
          </a:p>
          <a:p>
            <a:pPr algn="l"/>
            <a:r>
              <a:rPr lang="en-US" altLang="zh-TW" b="0" i="0">
                <a:solidFill>
                  <a:srgbClr val="D1D5DB"/>
                </a:solidFill>
                <a:effectLst/>
                <a:latin typeface="Söhne"/>
              </a:rPr>
              <a:t>UNOS </a:t>
            </a:r>
            <a:r>
              <a:rPr lang="zh-TW" altLang="en-US" b="0" i="0">
                <a:solidFill>
                  <a:srgbClr val="D1D5DB"/>
                </a:solidFill>
                <a:effectLst/>
                <a:latin typeface="Söhne"/>
              </a:rPr>
              <a:t>的主要目標是協調和管理美國的器官移植系統。器官移植是一個複雜的程序，需要有效的組織來確保捐贈者的器官迅速且公平地分配給等待器官移植的患者。</a:t>
            </a:r>
            <a:r>
              <a:rPr lang="en-US" altLang="zh-TW" b="0" i="0">
                <a:solidFill>
                  <a:srgbClr val="D1D5DB"/>
                </a:solidFill>
                <a:effectLst/>
                <a:latin typeface="Söhne"/>
              </a:rPr>
              <a:t>UNOS </a:t>
            </a:r>
            <a:r>
              <a:rPr lang="zh-TW" altLang="en-US" b="0" i="0">
                <a:solidFill>
                  <a:srgbClr val="D1D5DB"/>
                </a:solidFill>
                <a:effectLst/>
                <a:latin typeface="Söhne"/>
              </a:rPr>
              <a:t>負責維護器官等待名單，協調器官分配，以及提供有關器官移植的數據和資源。</a:t>
            </a:r>
          </a:p>
          <a:p>
            <a:pPr algn="l"/>
            <a:r>
              <a:rPr lang="zh-TW" altLang="en-US" b="0" i="0">
                <a:solidFill>
                  <a:srgbClr val="D1D5DB"/>
                </a:solidFill>
                <a:effectLst/>
                <a:latin typeface="Söhne"/>
              </a:rPr>
              <a:t>該組織的工作還包括確保器官的分配是公正和合理的，考慮到患者的急迫性和其他相關標準。此外，</a:t>
            </a:r>
            <a:r>
              <a:rPr lang="en-US" altLang="zh-TW" b="0" i="0">
                <a:solidFill>
                  <a:srgbClr val="D1D5DB"/>
                </a:solidFill>
                <a:effectLst/>
                <a:latin typeface="Söhne"/>
              </a:rPr>
              <a:t>UNOS </a:t>
            </a:r>
            <a:r>
              <a:rPr lang="zh-TW" altLang="en-US" b="0" i="0">
                <a:solidFill>
                  <a:srgbClr val="D1D5DB"/>
                </a:solidFill>
                <a:effectLst/>
                <a:latin typeface="Söhne"/>
              </a:rPr>
              <a:t>也參與臨床研究和推動相關政策的制定，以提高器官移植的效率和公正性。 </a:t>
            </a:r>
            <a:r>
              <a:rPr lang="en-US" altLang="zh-TW" b="0" i="0">
                <a:solidFill>
                  <a:srgbClr val="D1D5DB"/>
                </a:solidFill>
                <a:effectLst/>
                <a:latin typeface="Söhne"/>
              </a:rPr>
              <a:t>UNOS </a:t>
            </a:r>
            <a:r>
              <a:rPr lang="zh-TW" altLang="en-US" b="0" i="0">
                <a:solidFill>
                  <a:srgbClr val="D1D5DB"/>
                </a:solidFill>
                <a:effectLst/>
                <a:latin typeface="Söhne"/>
              </a:rPr>
              <a:t>在美國器官移植領域發揮著重要的協調和監管作用。</a:t>
            </a:r>
          </a:p>
          <a:p>
            <a:r>
              <a:rPr lang="zh-TW" altLang="en-US"/>
              <a:t>值得注意的是病患在等待接受器官時，可以選擇拒絕獲得移植的機會且不會有任何實質懲罰</a:t>
            </a:r>
            <a:endParaRPr lang="zh-CN" altLang="en-US"/>
          </a:p>
        </p:txBody>
      </p:sp>
    </p:spTree>
    <p:extLst>
      <p:ext uri="{BB962C8B-B14F-4D97-AF65-F5344CB8AC3E}">
        <p14:creationId xmlns:p14="http://schemas.microsoft.com/office/powerpoint/2010/main" val="2620428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a:t>屍體肝臟移植手術</a:t>
            </a:r>
            <a:r>
              <a:rPr lang="en-US" altLang="zh-TW"/>
              <a:t>:</a:t>
            </a:r>
          </a:p>
          <a:p>
            <a:r>
              <a:rPr lang="zh-TW" altLang="en-US"/>
              <a:t>捐贈者在死亡前簽屬捐贈同意書，在捐贈者確認死亡後取出肝臟並且保存起來供移植手術使用，肝臟可在體外保存</a:t>
            </a:r>
            <a:r>
              <a:rPr lang="en-US" altLang="zh-TW"/>
              <a:t>24</a:t>
            </a:r>
            <a:r>
              <a:rPr lang="zh-TW" altLang="en-US"/>
              <a:t>小時</a:t>
            </a:r>
            <a:endParaRPr lang="en-US" altLang="zh-TW"/>
          </a:p>
          <a:p>
            <a:endParaRPr lang="en-US" altLang="zh-CN"/>
          </a:p>
          <a:p>
            <a:r>
              <a:rPr lang="en-US" altLang="zh-TW"/>
              <a:t>UNOS:</a:t>
            </a:r>
          </a:p>
          <a:p>
            <a:pPr algn="l"/>
            <a:r>
              <a:rPr lang="en-US" altLang="zh-TW" b="0" i="0">
                <a:solidFill>
                  <a:srgbClr val="D1D5DB"/>
                </a:solidFill>
                <a:effectLst/>
                <a:latin typeface="Söhne"/>
              </a:rPr>
              <a:t>UNOS </a:t>
            </a:r>
            <a:r>
              <a:rPr lang="zh-TW" altLang="en-US" b="0" i="0">
                <a:solidFill>
                  <a:srgbClr val="D1D5DB"/>
                </a:solidFill>
                <a:effectLst/>
                <a:latin typeface="Söhne"/>
              </a:rPr>
              <a:t>的主要目標是協調和管理美國的器官移植系統。器官移植是一個複雜的程序，需要有效的組織來確保捐贈者的器官迅速且公平地分配給等待器官移植的患者。</a:t>
            </a:r>
            <a:r>
              <a:rPr lang="en-US" altLang="zh-TW" b="0" i="0">
                <a:solidFill>
                  <a:srgbClr val="D1D5DB"/>
                </a:solidFill>
                <a:effectLst/>
                <a:latin typeface="Söhne"/>
              </a:rPr>
              <a:t>UNOS </a:t>
            </a:r>
            <a:r>
              <a:rPr lang="zh-TW" altLang="en-US" b="0" i="0">
                <a:solidFill>
                  <a:srgbClr val="D1D5DB"/>
                </a:solidFill>
                <a:effectLst/>
                <a:latin typeface="Söhne"/>
              </a:rPr>
              <a:t>負責維護器官等待名單，協調器官分配，以及提供有關器官移植的數據和資源。</a:t>
            </a:r>
          </a:p>
          <a:p>
            <a:pPr algn="l"/>
            <a:r>
              <a:rPr lang="zh-TW" altLang="en-US" b="0" i="0">
                <a:solidFill>
                  <a:srgbClr val="D1D5DB"/>
                </a:solidFill>
                <a:effectLst/>
                <a:latin typeface="Söhne"/>
              </a:rPr>
              <a:t>該組織的工作還包括確保器官的分配是公正和合理的，考慮到患者的急迫性和其他相關標準。此外，</a:t>
            </a:r>
            <a:r>
              <a:rPr lang="en-US" altLang="zh-TW" b="0" i="0">
                <a:solidFill>
                  <a:srgbClr val="D1D5DB"/>
                </a:solidFill>
                <a:effectLst/>
                <a:latin typeface="Söhne"/>
              </a:rPr>
              <a:t>UNOS </a:t>
            </a:r>
            <a:r>
              <a:rPr lang="zh-TW" altLang="en-US" b="0" i="0">
                <a:solidFill>
                  <a:srgbClr val="D1D5DB"/>
                </a:solidFill>
                <a:effectLst/>
                <a:latin typeface="Söhne"/>
              </a:rPr>
              <a:t>也參與臨床研究和推動相關政策的制定，以提高器官移植的效率和公正性。 </a:t>
            </a:r>
            <a:r>
              <a:rPr lang="en-US" altLang="zh-TW" b="0" i="0">
                <a:solidFill>
                  <a:srgbClr val="D1D5DB"/>
                </a:solidFill>
                <a:effectLst/>
                <a:latin typeface="Söhne"/>
              </a:rPr>
              <a:t>UNOS </a:t>
            </a:r>
            <a:r>
              <a:rPr lang="zh-TW" altLang="en-US" b="0" i="0">
                <a:solidFill>
                  <a:srgbClr val="D1D5DB"/>
                </a:solidFill>
                <a:effectLst/>
                <a:latin typeface="Söhne"/>
              </a:rPr>
              <a:t>在美國器官移植領域發揮著重要的協調和監管作用。</a:t>
            </a:r>
          </a:p>
          <a:p>
            <a:r>
              <a:rPr lang="zh-TW" altLang="en-US"/>
              <a:t>值得注意的是病患在等待接受器官時，可以選擇拒絕獲得移植的機會且不會有任何實質懲罰</a:t>
            </a:r>
            <a:endParaRPr lang="zh-CN" altLang="en-US"/>
          </a:p>
        </p:txBody>
      </p:sp>
    </p:spTree>
    <p:extLst>
      <p:ext uri="{BB962C8B-B14F-4D97-AF65-F5344CB8AC3E}">
        <p14:creationId xmlns:p14="http://schemas.microsoft.com/office/powerpoint/2010/main" val="43099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a:t>屍體肝臟移植手術</a:t>
            </a:r>
            <a:r>
              <a:rPr lang="en-US" altLang="zh-TW"/>
              <a:t>:</a:t>
            </a:r>
          </a:p>
          <a:p>
            <a:r>
              <a:rPr lang="zh-TW" altLang="en-US"/>
              <a:t>捐贈者在死亡前簽屬捐贈同意書，在捐贈者確認死亡後取出肝臟並且保存起來供移植手術使用，肝臟可在體外保存</a:t>
            </a:r>
            <a:r>
              <a:rPr lang="en-US" altLang="zh-TW"/>
              <a:t>24</a:t>
            </a:r>
            <a:r>
              <a:rPr lang="zh-TW" altLang="en-US"/>
              <a:t>小時</a:t>
            </a:r>
            <a:endParaRPr lang="en-US" altLang="zh-TW"/>
          </a:p>
          <a:p>
            <a:endParaRPr lang="en-US" altLang="zh-CN"/>
          </a:p>
          <a:p>
            <a:r>
              <a:rPr lang="en-US" altLang="zh-TW"/>
              <a:t>UNOS:</a:t>
            </a:r>
          </a:p>
          <a:p>
            <a:pPr algn="l"/>
            <a:r>
              <a:rPr lang="en-US" altLang="zh-TW" b="0" i="0">
                <a:solidFill>
                  <a:srgbClr val="D1D5DB"/>
                </a:solidFill>
                <a:effectLst/>
                <a:latin typeface="Söhne"/>
              </a:rPr>
              <a:t>UNOS </a:t>
            </a:r>
            <a:r>
              <a:rPr lang="zh-TW" altLang="en-US" b="0" i="0">
                <a:solidFill>
                  <a:srgbClr val="D1D5DB"/>
                </a:solidFill>
                <a:effectLst/>
                <a:latin typeface="Söhne"/>
              </a:rPr>
              <a:t>的主要目標是協調和管理美國的器官移植系統。器官移植是一個複雜的程序，需要有效的組織來確保捐贈者的器官迅速且公平地分配給等待器官移植的患者。</a:t>
            </a:r>
            <a:r>
              <a:rPr lang="en-US" altLang="zh-TW" b="0" i="0">
                <a:solidFill>
                  <a:srgbClr val="D1D5DB"/>
                </a:solidFill>
                <a:effectLst/>
                <a:latin typeface="Söhne"/>
              </a:rPr>
              <a:t>UNOS </a:t>
            </a:r>
            <a:r>
              <a:rPr lang="zh-TW" altLang="en-US" b="0" i="0">
                <a:solidFill>
                  <a:srgbClr val="D1D5DB"/>
                </a:solidFill>
                <a:effectLst/>
                <a:latin typeface="Söhne"/>
              </a:rPr>
              <a:t>負責維護器官等待名單，協調器官分配，以及提供有關器官移植的數據和資源。</a:t>
            </a:r>
          </a:p>
          <a:p>
            <a:pPr algn="l"/>
            <a:r>
              <a:rPr lang="zh-TW" altLang="en-US" b="0" i="0">
                <a:solidFill>
                  <a:srgbClr val="D1D5DB"/>
                </a:solidFill>
                <a:effectLst/>
                <a:latin typeface="Söhne"/>
              </a:rPr>
              <a:t>該組織的工作還包括確保器官的分配是公正和合理的，考慮到患者的急迫性和其他相關標準。此外，</a:t>
            </a:r>
            <a:r>
              <a:rPr lang="en-US" altLang="zh-TW" b="0" i="0">
                <a:solidFill>
                  <a:srgbClr val="D1D5DB"/>
                </a:solidFill>
                <a:effectLst/>
                <a:latin typeface="Söhne"/>
              </a:rPr>
              <a:t>UNOS </a:t>
            </a:r>
            <a:r>
              <a:rPr lang="zh-TW" altLang="en-US" b="0" i="0">
                <a:solidFill>
                  <a:srgbClr val="D1D5DB"/>
                </a:solidFill>
                <a:effectLst/>
                <a:latin typeface="Söhne"/>
              </a:rPr>
              <a:t>也參與臨床研究和推動相關政策的制定，以提高器官移植的效率和公正性。 </a:t>
            </a:r>
            <a:r>
              <a:rPr lang="en-US" altLang="zh-TW" b="0" i="0">
                <a:solidFill>
                  <a:srgbClr val="D1D5DB"/>
                </a:solidFill>
                <a:effectLst/>
                <a:latin typeface="Söhne"/>
              </a:rPr>
              <a:t>UNOS </a:t>
            </a:r>
            <a:r>
              <a:rPr lang="zh-TW" altLang="en-US" b="0" i="0">
                <a:solidFill>
                  <a:srgbClr val="D1D5DB"/>
                </a:solidFill>
                <a:effectLst/>
                <a:latin typeface="Söhne"/>
              </a:rPr>
              <a:t>在美國器官移植領域發揮著重要的協調和監管作用。</a:t>
            </a:r>
          </a:p>
          <a:p>
            <a:r>
              <a:rPr lang="zh-TW" altLang="en-US"/>
              <a:t>值得注意的是病患在等待接受器官時，可以選擇拒絕獲得移植的機會且不會有任何實質懲罰</a:t>
            </a:r>
            <a:endParaRPr lang="zh-CN" altLang="en-US"/>
          </a:p>
        </p:txBody>
      </p:sp>
    </p:spTree>
    <p:extLst>
      <p:ext uri="{BB962C8B-B14F-4D97-AF65-F5344CB8AC3E}">
        <p14:creationId xmlns:p14="http://schemas.microsoft.com/office/powerpoint/2010/main" val="563677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a:t>屍體肝臟移植手術</a:t>
            </a:r>
            <a:r>
              <a:rPr lang="en-US" altLang="zh-TW"/>
              <a:t>:</a:t>
            </a:r>
          </a:p>
          <a:p>
            <a:r>
              <a:rPr lang="zh-TW" altLang="en-US"/>
              <a:t>捐贈者在死亡前簽屬捐贈同意書，在捐贈者確認死亡後取出肝臟並且保存起來供移植手術使用，肝臟可在體外保存</a:t>
            </a:r>
            <a:r>
              <a:rPr lang="en-US" altLang="zh-TW"/>
              <a:t>24</a:t>
            </a:r>
            <a:r>
              <a:rPr lang="zh-TW" altLang="en-US"/>
              <a:t>小時</a:t>
            </a:r>
            <a:endParaRPr lang="en-US" altLang="zh-TW"/>
          </a:p>
          <a:p>
            <a:endParaRPr lang="en-US" altLang="zh-CN"/>
          </a:p>
          <a:p>
            <a:r>
              <a:rPr lang="en-US" altLang="zh-TW"/>
              <a:t>UNOS:</a:t>
            </a:r>
          </a:p>
          <a:p>
            <a:pPr algn="l"/>
            <a:r>
              <a:rPr lang="en-US" altLang="zh-TW" b="0" i="0">
                <a:solidFill>
                  <a:srgbClr val="D1D5DB"/>
                </a:solidFill>
                <a:effectLst/>
                <a:latin typeface="Söhne"/>
              </a:rPr>
              <a:t>UNOS </a:t>
            </a:r>
            <a:r>
              <a:rPr lang="zh-TW" altLang="en-US" b="0" i="0">
                <a:solidFill>
                  <a:srgbClr val="D1D5DB"/>
                </a:solidFill>
                <a:effectLst/>
                <a:latin typeface="Söhne"/>
              </a:rPr>
              <a:t>的主要目標是協調和管理美國的器官移植系統。器官移植是一個複雜的程序，需要有效的組織來確保捐贈者的器官迅速且公平地分配給等待器官移植的患者。</a:t>
            </a:r>
            <a:r>
              <a:rPr lang="en-US" altLang="zh-TW" b="0" i="0">
                <a:solidFill>
                  <a:srgbClr val="D1D5DB"/>
                </a:solidFill>
                <a:effectLst/>
                <a:latin typeface="Söhne"/>
              </a:rPr>
              <a:t>UNOS </a:t>
            </a:r>
            <a:r>
              <a:rPr lang="zh-TW" altLang="en-US" b="0" i="0">
                <a:solidFill>
                  <a:srgbClr val="D1D5DB"/>
                </a:solidFill>
                <a:effectLst/>
                <a:latin typeface="Söhne"/>
              </a:rPr>
              <a:t>負責維護器官等待名單，協調器官分配，以及提供有關器官移植的數據和資源。</a:t>
            </a:r>
          </a:p>
          <a:p>
            <a:pPr algn="l"/>
            <a:r>
              <a:rPr lang="zh-TW" altLang="en-US" b="0" i="0">
                <a:solidFill>
                  <a:srgbClr val="D1D5DB"/>
                </a:solidFill>
                <a:effectLst/>
                <a:latin typeface="Söhne"/>
              </a:rPr>
              <a:t>該組織的工作還包括確保器官的分配是公正和合理的，考慮到患者的急迫性和其他相關標準。此外，</a:t>
            </a:r>
            <a:r>
              <a:rPr lang="en-US" altLang="zh-TW" b="0" i="0">
                <a:solidFill>
                  <a:srgbClr val="D1D5DB"/>
                </a:solidFill>
                <a:effectLst/>
                <a:latin typeface="Söhne"/>
              </a:rPr>
              <a:t>UNOS </a:t>
            </a:r>
            <a:r>
              <a:rPr lang="zh-TW" altLang="en-US" b="0" i="0">
                <a:solidFill>
                  <a:srgbClr val="D1D5DB"/>
                </a:solidFill>
                <a:effectLst/>
                <a:latin typeface="Söhne"/>
              </a:rPr>
              <a:t>也參與臨床研究和推動相關政策的制定，以提高器官移植的效率和公正性。 </a:t>
            </a:r>
            <a:r>
              <a:rPr lang="en-US" altLang="zh-TW" b="0" i="0">
                <a:solidFill>
                  <a:srgbClr val="D1D5DB"/>
                </a:solidFill>
                <a:effectLst/>
                <a:latin typeface="Söhne"/>
              </a:rPr>
              <a:t>UNOS </a:t>
            </a:r>
            <a:r>
              <a:rPr lang="zh-TW" altLang="en-US" b="0" i="0">
                <a:solidFill>
                  <a:srgbClr val="D1D5DB"/>
                </a:solidFill>
                <a:effectLst/>
                <a:latin typeface="Söhne"/>
              </a:rPr>
              <a:t>在美國器官移植領域發揮著重要的協調和監管作用。</a:t>
            </a:r>
          </a:p>
          <a:p>
            <a:r>
              <a:rPr lang="zh-TW" altLang="en-US"/>
              <a:t>值得注意的是病患在等待接受器官時，可以選擇拒絕獲得移植的機會且不會有任何實質懲罰</a:t>
            </a:r>
            <a:endParaRPr lang="zh-CN" altLang="en-US"/>
          </a:p>
        </p:txBody>
      </p:sp>
    </p:spTree>
    <p:extLst>
      <p:ext uri="{BB962C8B-B14F-4D97-AF65-F5344CB8AC3E}">
        <p14:creationId xmlns:p14="http://schemas.microsoft.com/office/powerpoint/2010/main" val="4006233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 1PP T</a:t>
            </a:r>
            <a:r>
              <a:rPr lang="zh-CN" altLang="en-US"/>
              <a:t>模板网   </a:t>
            </a:r>
            <a:r>
              <a:rPr lang="en-US" altLang="zh-CN"/>
              <a:t>www.5 1 pptmoban.com</a:t>
            </a:r>
            <a:endParaRPr lang="zh-CN" altLang="en-US"/>
          </a:p>
        </p:txBody>
      </p:sp>
    </p:spTree>
    <p:extLst>
      <p:ext uri="{BB962C8B-B14F-4D97-AF65-F5344CB8AC3E}">
        <p14:creationId xmlns:p14="http://schemas.microsoft.com/office/powerpoint/2010/main" val="3402426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 1PP T</a:t>
            </a:r>
            <a:r>
              <a:rPr lang="zh-CN" altLang="en-US"/>
              <a:t>模板网   </a:t>
            </a:r>
            <a:r>
              <a:rPr lang="en-US" altLang="zh-CN"/>
              <a:t>www.5 1 pptmoban.com</a:t>
            </a:r>
            <a:endParaRPr lang="zh-CN" altLang="en-US"/>
          </a:p>
        </p:txBody>
      </p:sp>
    </p:spTree>
    <p:extLst>
      <p:ext uri="{BB962C8B-B14F-4D97-AF65-F5344CB8AC3E}">
        <p14:creationId xmlns:p14="http://schemas.microsoft.com/office/powerpoint/2010/main" val="10823071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90600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 1PP T</a:t>
            </a:r>
            <a:r>
              <a:rPr lang="zh-CN" altLang="en-US"/>
              <a:t>模板网   </a:t>
            </a:r>
            <a:r>
              <a:rPr lang="en-US" altLang="zh-CN"/>
              <a:t>www.5 1 pptmoban.com</a:t>
            </a:r>
            <a:endParaRPr lang="zh-CN" altLang="en-US"/>
          </a:p>
        </p:txBody>
      </p:sp>
    </p:spTree>
    <p:extLst>
      <p:ext uri="{BB962C8B-B14F-4D97-AF65-F5344CB8AC3E}">
        <p14:creationId xmlns:p14="http://schemas.microsoft.com/office/powerpoint/2010/main" val="741983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5 1PP T</a:t>
            </a:r>
            <a:r>
              <a:rPr lang="zh-CN" altLang="en-US"/>
              <a:t>模板网   </a:t>
            </a:r>
            <a:r>
              <a:rPr lang="en-US" altLang="zh-CN"/>
              <a:t>www.5 1 pptmoban.com</a:t>
            </a:r>
            <a:endParaRPr lang="zh-CN" altLang="en-US"/>
          </a:p>
        </p:txBody>
      </p:sp>
    </p:spTree>
    <p:extLst>
      <p:ext uri="{BB962C8B-B14F-4D97-AF65-F5344CB8AC3E}">
        <p14:creationId xmlns:p14="http://schemas.microsoft.com/office/powerpoint/2010/main" val="1522436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a:t>屍體肝臟移植手術</a:t>
            </a:r>
            <a:r>
              <a:rPr lang="en-US" altLang="zh-TW"/>
              <a:t>:</a:t>
            </a:r>
          </a:p>
          <a:p>
            <a:r>
              <a:rPr lang="zh-TW" altLang="en-US"/>
              <a:t>捐贈者在死亡前簽屬捐贈同意書，在捐贈者確認死亡後取出肝臟並且保存起來供移植手術使用，肝臟可在體外保存</a:t>
            </a:r>
            <a:r>
              <a:rPr lang="en-US" altLang="zh-TW"/>
              <a:t>24</a:t>
            </a:r>
            <a:r>
              <a:rPr lang="zh-TW" altLang="en-US"/>
              <a:t>小時</a:t>
            </a:r>
            <a:endParaRPr lang="en-US" altLang="zh-TW"/>
          </a:p>
          <a:p>
            <a:endParaRPr lang="en-US" altLang="zh-CN"/>
          </a:p>
          <a:p>
            <a:r>
              <a:rPr lang="en-US" altLang="zh-TW"/>
              <a:t>UNOS:</a:t>
            </a:r>
          </a:p>
          <a:p>
            <a:pPr algn="l"/>
            <a:r>
              <a:rPr lang="en-US" altLang="zh-TW" b="0" i="0">
                <a:solidFill>
                  <a:srgbClr val="D1D5DB"/>
                </a:solidFill>
                <a:effectLst/>
                <a:latin typeface="Söhne"/>
              </a:rPr>
              <a:t>UNOS </a:t>
            </a:r>
            <a:r>
              <a:rPr lang="zh-TW" altLang="en-US" b="0" i="0">
                <a:solidFill>
                  <a:srgbClr val="D1D5DB"/>
                </a:solidFill>
                <a:effectLst/>
                <a:latin typeface="Söhne"/>
              </a:rPr>
              <a:t>的主要目標是協調和管理美國的器官移植系統。器官移植是一個複雜的程序，需要有效的組織來確保捐贈者的器官迅速且公平地分配給等待器官移植的患者。</a:t>
            </a:r>
            <a:r>
              <a:rPr lang="en-US" altLang="zh-TW" b="0" i="0">
                <a:solidFill>
                  <a:srgbClr val="D1D5DB"/>
                </a:solidFill>
                <a:effectLst/>
                <a:latin typeface="Söhne"/>
              </a:rPr>
              <a:t>UNOS </a:t>
            </a:r>
            <a:r>
              <a:rPr lang="zh-TW" altLang="en-US" b="0" i="0">
                <a:solidFill>
                  <a:srgbClr val="D1D5DB"/>
                </a:solidFill>
                <a:effectLst/>
                <a:latin typeface="Söhne"/>
              </a:rPr>
              <a:t>負責維護器官等待名單，協調器官分配，以及提供有關器官移植的數據和資源。</a:t>
            </a:r>
          </a:p>
          <a:p>
            <a:pPr algn="l"/>
            <a:r>
              <a:rPr lang="zh-TW" altLang="en-US" b="0" i="0">
                <a:solidFill>
                  <a:srgbClr val="D1D5DB"/>
                </a:solidFill>
                <a:effectLst/>
                <a:latin typeface="Söhne"/>
              </a:rPr>
              <a:t>該組織的工作還包括確保器官的分配是公正和合理的，考慮到患者的急迫性和其他相關標準。此外，</a:t>
            </a:r>
            <a:r>
              <a:rPr lang="en-US" altLang="zh-TW" b="0" i="0">
                <a:solidFill>
                  <a:srgbClr val="D1D5DB"/>
                </a:solidFill>
                <a:effectLst/>
                <a:latin typeface="Söhne"/>
              </a:rPr>
              <a:t>UNOS </a:t>
            </a:r>
            <a:r>
              <a:rPr lang="zh-TW" altLang="en-US" b="0" i="0">
                <a:solidFill>
                  <a:srgbClr val="D1D5DB"/>
                </a:solidFill>
                <a:effectLst/>
                <a:latin typeface="Söhne"/>
              </a:rPr>
              <a:t>也參與臨床研究和推動相關政策的制定，以提高器官移植的效率和公正性。 </a:t>
            </a:r>
            <a:r>
              <a:rPr lang="en-US" altLang="zh-TW" b="0" i="0">
                <a:solidFill>
                  <a:srgbClr val="D1D5DB"/>
                </a:solidFill>
                <a:effectLst/>
                <a:latin typeface="Söhne"/>
              </a:rPr>
              <a:t>UNOS </a:t>
            </a:r>
            <a:r>
              <a:rPr lang="zh-TW" altLang="en-US" b="0" i="0">
                <a:solidFill>
                  <a:srgbClr val="D1D5DB"/>
                </a:solidFill>
                <a:effectLst/>
                <a:latin typeface="Söhne"/>
              </a:rPr>
              <a:t>在美國器官移植領域發揮著重要的協調和監管作用。</a:t>
            </a:r>
          </a:p>
          <a:p>
            <a:r>
              <a:rPr lang="zh-TW" altLang="en-US"/>
              <a:t>值得注意的是病患在等待接受器官時，可以選擇拒絕獲得移植的機會且不會有任何實質懲罰</a:t>
            </a:r>
            <a:endParaRPr lang="zh-CN" altLang="en-US"/>
          </a:p>
        </p:txBody>
      </p:sp>
    </p:spTree>
    <p:extLst>
      <p:ext uri="{BB962C8B-B14F-4D97-AF65-F5344CB8AC3E}">
        <p14:creationId xmlns:p14="http://schemas.microsoft.com/office/powerpoint/2010/main" val="3531010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a:t>屍體肝臟移植手術</a:t>
            </a:r>
            <a:r>
              <a:rPr lang="en-US" altLang="zh-TW"/>
              <a:t>:</a:t>
            </a:r>
          </a:p>
          <a:p>
            <a:r>
              <a:rPr lang="zh-TW" altLang="en-US"/>
              <a:t>捐贈者在死亡前簽屬捐贈同意書，在捐贈者確認死亡後取出肝臟並且保存起來供移植手術使用，肝臟可在體外保存</a:t>
            </a:r>
            <a:r>
              <a:rPr lang="en-US" altLang="zh-TW"/>
              <a:t>24</a:t>
            </a:r>
            <a:r>
              <a:rPr lang="zh-TW" altLang="en-US"/>
              <a:t>小時</a:t>
            </a:r>
            <a:endParaRPr lang="en-US" altLang="zh-TW"/>
          </a:p>
          <a:p>
            <a:endParaRPr lang="en-US" altLang="zh-CN"/>
          </a:p>
          <a:p>
            <a:r>
              <a:rPr lang="en-US" altLang="zh-TW"/>
              <a:t>UNOS:</a:t>
            </a:r>
          </a:p>
          <a:p>
            <a:pPr algn="l"/>
            <a:r>
              <a:rPr lang="en-US" altLang="zh-TW" b="0" i="0">
                <a:solidFill>
                  <a:srgbClr val="D1D5DB"/>
                </a:solidFill>
                <a:effectLst/>
                <a:latin typeface="Söhne"/>
              </a:rPr>
              <a:t>UNOS </a:t>
            </a:r>
            <a:r>
              <a:rPr lang="zh-TW" altLang="en-US" b="0" i="0">
                <a:solidFill>
                  <a:srgbClr val="D1D5DB"/>
                </a:solidFill>
                <a:effectLst/>
                <a:latin typeface="Söhne"/>
              </a:rPr>
              <a:t>的主要目標是協調和管理美國的器官移植系統。器官移植是一個複雜的程序，需要有效的組織來確保捐贈者的器官迅速且公平地分配給等待器官移植的患者。</a:t>
            </a:r>
            <a:r>
              <a:rPr lang="en-US" altLang="zh-TW" b="0" i="0">
                <a:solidFill>
                  <a:srgbClr val="D1D5DB"/>
                </a:solidFill>
                <a:effectLst/>
                <a:latin typeface="Söhne"/>
              </a:rPr>
              <a:t>UNOS </a:t>
            </a:r>
            <a:r>
              <a:rPr lang="zh-TW" altLang="en-US" b="0" i="0">
                <a:solidFill>
                  <a:srgbClr val="D1D5DB"/>
                </a:solidFill>
                <a:effectLst/>
                <a:latin typeface="Söhne"/>
              </a:rPr>
              <a:t>負責維護器官等待名單，協調器官分配，以及提供有關器官移植的數據和資源。</a:t>
            </a:r>
          </a:p>
          <a:p>
            <a:pPr algn="l"/>
            <a:r>
              <a:rPr lang="zh-TW" altLang="en-US" b="0" i="0">
                <a:solidFill>
                  <a:srgbClr val="D1D5DB"/>
                </a:solidFill>
                <a:effectLst/>
                <a:latin typeface="Söhne"/>
              </a:rPr>
              <a:t>該組織的工作還包括確保器官的分配是公正和合理的，考慮到患者的急迫性和其他相關標準。此外，</a:t>
            </a:r>
            <a:r>
              <a:rPr lang="en-US" altLang="zh-TW" b="0" i="0">
                <a:solidFill>
                  <a:srgbClr val="D1D5DB"/>
                </a:solidFill>
                <a:effectLst/>
                <a:latin typeface="Söhne"/>
              </a:rPr>
              <a:t>UNOS </a:t>
            </a:r>
            <a:r>
              <a:rPr lang="zh-TW" altLang="en-US" b="0" i="0">
                <a:solidFill>
                  <a:srgbClr val="D1D5DB"/>
                </a:solidFill>
                <a:effectLst/>
                <a:latin typeface="Söhne"/>
              </a:rPr>
              <a:t>也參與臨床研究和推動相關政策的制定，以提高器官移植的效率和公正性。 </a:t>
            </a:r>
            <a:r>
              <a:rPr lang="en-US" altLang="zh-TW" b="0" i="0">
                <a:solidFill>
                  <a:srgbClr val="D1D5DB"/>
                </a:solidFill>
                <a:effectLst/>
                <a:latin typeface="Söhne"/>
              </a:rPr>
              <a:t>UNOS </a:t>
            </a:r>
            <a:r>
              <a:rPr lang="zh-TW" altLang="en-US" b="0" i="0">
                <a:solidFill>
                  <a:srgbClr val="D1D5DB"/>
                </a:solidFill>
                <a:effectLst/>
                <a:latin typeface="Söhne"/>
              </a:rPr>
              <a:t>在美國器官移植領域發揮著重要的協調和監管作用。</a:t>
            </a:r>
          </a:p>
          <a:p>
            <a:r>
              <a:rPr lang="zh-TW" altLang="en-US"/>
              <a:t>值得注意的是病患在等待接受器官時，可以選擇拒絕獲得移植的機會且不會有任何實質懲罰</a:t>
            </a:r>
            <a:endParaRPr lang="zh-CN" altLang="en-US"/>
          </a:p>
        </p:txBody>
      </p:sp>
    </p:spTree>
    <p:extLst>
      <p:ext uri="{BB962C8B-B14F-4D97-AF65-F5344CB8AC3E}">
        <p14:creationId xmlns:p14="http://schemas.microsoft.com/office/powerpoint/2010/main" val="2676721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63691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14041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1291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a:t>結構性質</a:t>
            </a:r>
            <a:endParaRPr lang="zh-CN" altLang="en-US"/>
          </a:p>
        </p:txBody>
      </p:sp>
    </p:spTree>
    <p:extLst>
      <p:ext uri="{BB962C8B-B14F-4D97-AF65-F5344CB8AC3E}">
        <p14:creationId xmlns:p14="http://schemas.microsoft.com/office/powerpoint/2010/main" val="451104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2024/12/23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33448474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2024/12/23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1804564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2024/12/23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409565148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两栏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377"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grpSp>
        <p:nvGrpSpPr>
          <p:cNvPr id="5" name="组合 4">
            <a:extLst>
              <a:ext uri="{FF2B5EF4-FFF2-40B4-BE49-F238E27FC236}">
                <a16:creationId xmlns:a16="http://schemas.microsoft.com/office/drawing/2014/main" id="{0073DCE8-37A4-6673-A21F-5CC24F6FE22A}"/>
              </a:ext>
            </a:extLst>
          </p:cNvPr>
          <p:cNvGrpSpPr/>
          <p:nvPr userDrawn="1"/>
        </p:nvGrpSpPr>
        <p:grpSpPr>
          <a:xfrm>
            <a:off x="9522109" y="5255112"/>
            <a:ext cx="4109224" cy="3069472"/>
            <a:chOff x="5095875" y="2847975"/>
            <a:chExt cx="4343400" cy="3244395"/>
          </a:xfrm>
        </p:grpSpPr>
        <p:sp>
          <p:nvSpPr>
            <p:cNvPr id="6" name="任意多边形: 形状 5">
              <a:extLst>
                <a:ext uri="{FF2B5EF4-FFF2-40B4-BE49-F238E27FC236}">
                  <a16:creationId xmlns:a16="http://schemas.microsoft.com/office/drawing/2014/main" id="{20058380-60C4-F0BD-ABDE-2D790B2C7758}"/>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33"/>
            </a:p>
          </p:txBody>
        </p:sp>
        <p:sp>
          <p:nvSpPr>
            <p:cNvPr id="7" name="任意多边形: 形状 6">
              <a:extLst>
                <a:ext uri="{FF2B5EF4-FFF2-40B4-BE49-F238E27FC236}">
                  <a16:creationId xmlns:a16="http://schemas.microsoft.com/office/drawing/2014/main" id="{442C55BE-9757-61C1-BE61-31531CA0AA51}"/>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33"/>
            </a:p>
          </p:txBody>
        </p:sp>
        <p:sp>
          <p:nvSpPr>
            <p:cNvPr id="8" name="任意多边形: 形状 7">
              <a:extLst>
                <a:ext uri="{FF2B5EF4-FFF2-40B4-BE49-F238E27FC236}">
                  <a16:creationId xmlns:a16="http://schemas.microsoft.com/office/drawing/2014/main" id="{3E32C7CF-0CAD-DCC7-7F64-EA057FA529EE}"/>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33"/>
            </a:p>
          </p:txBody>
        </p:sp>
        <p:sp>
          <p:nvSpPr>
            <p:cNvPr id="9" name="任意多边形: 形状 8">
              <a:extLst>
                <a:ext uri="{FF2B5EF4-FFF2-40B4-BE49-F238E27FC236}">
                  <a16:creationId xmlns:a16="http://schemas.microsoft.com/office/drawing/2014/main" id="{BDACF4CD-EDA2-B212-CE47-0716638B1AC0}"/>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33"/>
            </a:p>
          </p:txBody>
        </p:sp>
        <p:sp>
          <p:nvSpPr>
            <p:cNvPr id="10" name="任意多边形: 形状 9">
              <a:extLst>
                <a:ext uri="{FF2B5EF4-FFF2-40B4-BE49-F238E27FC236}">
                  <a16:creationId xmlns:a16="http://schemas.microsoft.com/office/drawing/2014/main" id="{735BD2F8-5C81-B85E-1181-6D28D82E97D3}"/>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33"/>
            </a:p>
          </p:txBody>
        </p:sp>
        <p:sp>
          <p:nvSpPr>
            <p:cNvPr id="11" name="任意多边形: 形状 10">
              <a:extLst>
                <a:ext uri="{FF2B5EF4-FFF2-40B4-BE49-F238E27FC236}">
                  <a16:creationId xmlns:a16="http://schemas.microsoft.com/office/drawing/2014/main" id="{DCF6B3CB-C1DD-8F4A-EECE-020188CD8F04}"/>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33"/>
            </a:p>
          </p:txBody>
        </p:sp>
        <p:sp>
          <p:nvSpPr>
            <p:cNvPr id="12" name="任意多边形: 形状 11">
              <a:extLst>
                <a:ext uri="{FF2B5EF4-FFF2-40B4-BE49-F238E27FC236}">
                  <a16:creationId xmlns:a16="http://schemas.microsoft.com/office/drawing/2014/main" id="{C7DC71F9-AA2F-03B7-F378-4972B5BBC501}"/>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33"/>
            </a:p>
          </p:txBody>
        </p:sp>
      </p:grpSp>
      <p:grpSp>
        <p:nvGrpSpPr>
          <p:cNvPr id="13" name="组合 12">
            <a:extLst>
              <a:ext uri="{FF2B5EF4-FFF2-40B4-BE49-F238E27FC236}">
                <a16:creationId xmlns:a16="http://schemas.microsoft.com/office/drawing/2014/main" id="{7F3E236B-9A66-A9FF-4C9B-BD1E939E331A}"/>
              </a:ext>
            </a:extLst>
          </p:cNvPr>
          <p:cNvGrpSpPr/>
          <p:nvPr userDrawn="1"/>
        </p:nvGrpSpPr>
        <p:grpSpPr>
          <a:xfrm>
            <a:off x="-2407297" y="-892735"/>
            <a:ext cx="5791200" cy="4325860"/>
            <a:chOff x="5095875" y="2847975"/>
            <a:chExt cx="4343400" cy="3244395"/>
          </a:xfrm>
        </p:grpSpPr>
        <p:sp>
          <p:nvSpPr>
            <p:cNvPr id="14" name="任意多边形: 形状 13">
              <a:extLst>
                <a:ext uri="{FF2B5EF4-FFF2-40B4-BE49-F238E27FC236}">
                  <a16:creationId xmlns:a16="http://schemas.microsoft.com/office/drawing/2014/main" id="{1FF3077F-E432-400B-4FEA-466F07223FFA}"/>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33"/>
            </a:p>
          </p:txBody>
        </p:sp>
        <p:sp>
          <p:nvSpPr>
            <p:cNvPr id="15" name="任意多边形: 形状 14">
              <a:extLst>
                <a:ext uri="{FF2B5EF4-FFF2-40B4-BE49-F238E27FC236}">
                  <a16:creationId xmlns:a16="http://schemas.microsoft.com/office/drawing/2014/main" id="{563C7A18-08C0-5F72-5DBF-936A0386E975}"/>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33"/>
            </a:p>
          </p:txBody>
        </p:sp>
        <p:sp>
          <p:nvSpPr>
            <p:cNvPr id="16" name="任意多边形: 形状 15">
              <a:extLst>
                <a:ext uri="{FF2B5EF4-FFF2-40B4-BE49-F238E27FC236}">
                  <a16:creationId xmlns:a16="http://schemas.microsoft.com/office/drawing/2014/main" id="{FB434398-C33A-344B-D7A5-FC0150E8DA14}"/>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33"/>
            </a:p>
          </p:txBody>
        </p:sp>
        <p:sp>
          <p:nvSpPr>
            <p:cNvPr id="17" name="任意多边形: 形状 16">
              <a:extLst>
                <a:ext uri="{FF2B5EF4-FFF2-40B4-BE49-F238E27FC236}">
                  <a16:creationId xmlns:a16="http://schemas.microsoft.com/office/drawing/2014/main" id="{0EDD2638-343C-5200-4A3E-F8B910C84AD6}"/>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33"/>
            </a:p>
          </p:txBody>
        </p:sp>
        <p:sp>
          <p:nvSpPr>
            <p:cNvPr id="18" name="任意多边形: 形状 17">
              <a:extLst>
                <a:ext uri="{FF2B5EF4-FFF2-40B4-BE49-F238E27FC236}">
                  <a16:creationId xmlns:a16="http://schemas.microsoft.com/office/drawing/2014/main" id="{411F65B8-91BD-837E-E846-8B10F03C6513}"/>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33"/>
            </a:p>
          </p:txBody>
        </p:sp>
        <p:sp>
          <p:nvSpPr>
            <p:cNvPr id="19" name="任意多边形: 形状 18">
              <a:extLst>
                <a:ext uri="{FF2B5EF4-FFF2-40B4-BE49-F238E27FC236}">
                  <a16:creationId xmlns:a16="http://schemas.microsoft.com/office/drawing/2014/main" id="{6CB4C625-FD35-3318-0FA3-8BACFA6AB737}"/>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33"/>
            </a:p>
          </p:txBody>
        </p:sp>
        <p:sp>
          <p:nvSpPr>
            <p:cNvPr id="20" name="任意多边形: 形状 19">
              <a:extLst>
                <a:ext uri="{FF2B5EF4-FFF2-40B4-BE49-F238E27FC236}">
                  <a16:creationId xmlns:a16="http://schemas.microsoft.com/office/drawing/2014/main" id="{066E1528-7990-D01E-2F03-2E09499437FC}"/>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33"/>
            </a:p>
          </p:txBody>
        </p:sp>
      </p:grpSp>
    </p:spTree>
    <p:extLst>
      <p:ext uri="{BB962C8B-B14F-4D97-AF65-F5344CB8AC3E}">
        <p14:creationId xmlns:p14="http://schemas.microsoft.com/office/powerpoint/2010/main" val="229490622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90192598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45050093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90031037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586908319"/>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280454001"/>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94470292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2024/12/23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239223680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9275EF9D-446A-4BA9-9A8F-8795C824CFA3}" type="datetimeFigureOut">
              <a:rPr lang="zh-TW" altLang="en-US" smtClean="0"/>
              <a:t>2024/12/23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215404225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9275EF9D-446A-4BA9-9A8F-8795C824CFA3}" type="datetimeFigureOut">
              <a:rPr lang="zh-TW" altLang="en-US" smtClean="0"/>
              <a:t>2024/12/23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59765105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9275EF9D-446A-4BA9-9A8F-8795C824CFA3}" type="datetimeFigureOut">
              <a:rPr lang="zh-TW" altLang="en-US" smtClean="0"/>
              <a:t>2024/12/23</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64404871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9275EF9D-446A-4BA9-9A8F-8795C824CFA3}" type="datetimeFigureOut">
              <a:rPr lang="zh-TW" altLang="en-US" smtClean="0"/>
              <a:t>2024/12/23</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86465677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9275EF9D-446A-4BA9-9A8F-8795C824CFA3}" type="datetimeFigureOut">
              <a:rPr lang="zh-TW" altLang="en-US" smtClean="0"/>
              <a:t>2024/12/23</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41096138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9275EF9D-446A-4BA9-9A8F-8795C824CFA3}" type="datetimeFigureOut">
              <a:rPr lang="zh-TW" altLang="en-US" smtClean="0"/>
              <a:t>2024/12/23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6152685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9275EF9D-446A-4BA9-9A8F-8795C824CFA3}" type="datetimeFigureOut">
              <a:rPr lang="zh-TW" altLang="en-US" smtClean="0"/>
              <a:t>2024/12/23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01226320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75EF9D-446A-4BA9-9A8F-8795C824CFA3}" type="datetimeFigureOut">
              <a:rPr lang="zh-TW" altLang="en-US" smtClean="0"/>
              <a:t>2024/12/23</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221134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www.youtube.com/watch?v=hYdO9CscNes" TargetMode="Externa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76270857-22B1-DFE4-52DB-B527CC3071F7}"/>
              </a:ext>
            </a:extLst>
          </p:cNvPr>
          <p:cNvSpPr/>
          <p:nvPr/>
        </p:nvSpPr>
        <p:spPr>
          <a:xfrm>
            <a:off x="3474955" y="1247869"/>
            <a:ext cx="1249276" cy="1639639"/>
          </a:xfrm>
          <a:prstGeom prst="ellipse">
            <a:avLst/>
          </a:prstGeom>
          <a:solidFill>
            <a:srgbClr val="3A3A3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7" name="矩形 26">
            <a:extLst>
              <a:ext uri="{FF2B5EF4-FFF2-40B4-BE49-F238E27FC236}">
                <a16:creationId xmlns:a16="http://schemas.microsoft.com/office/drawing/2014/main" id="{9D86CBF1-527F-67A4-5963-8DCB658EDD67}"/>
              </a:ext>
            </a:extLst>
          </p:cNvPr>
          <p:cNvSpPr/>
          <p:nvPr/>
        </p:nvSpPr>
        <p:spPr>
          <a:xfrm>
            <a:off x="2732306" y="2151757"/>
            <a:ext cx="6946900" cy="29494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6" name="矩形 25">
            <a:extLst>
              <a:ext uri="{FF2B5EF4-FFF2-40B4-BE49-F238E27FC236}">
                <a16:creationId xmlns:a16="http://schemas.microsoft.com/office/drawing/2014/main" id="{BB42922E-E027-7CC3-FCAE-8D13625E88C0}"/>
              </a:ext>
            </a:extLst>
          </p:cNvPr>
          <p:cNvSpPr/>
          <p:nvPr/>
        </p:nvSpPr>
        <p:spPr>
          <a:xfrm>
            <a:off x="2628901" y="2006280"/>
            <a:ext cx="6946900" cy="2949451"/>
          </a:xfrm>
          <a:prstGeom prst="rect">
            <a:avLst/>
          </a:prstGeom>
          <a:blipFill dpi="0" rotWithShape="1">
            <a:blip r:embed="rId3"/>
            <a:srcRect/>
            <a:tile tx="0" ty="0" sx="100000" sy="100000" flip="none" algn="tl"/>
          </a:blip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15" name="文本框 14"/>
          <p:cNvSpPr txBox="1"/>
          <p:nvPr/>
        </p:nvSpPr>
        <p:spPr>
          <a:xfrm>
            <a:off x="2417588" y="2504700"/>
            <a:ext cx="7372351" cy="1938992"/>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r>
              <a:rPr lang="en-US" sz="4000">
                <a:solidFill>
                  <a:srgbClr val="1F1F1F"/>
                </a:solidFill>
                <a:latin typeface="Arial"/>
                <a:ea typeface="微软雅黑"/>
                <a:cs typeface="Arial"/>
              </a:rPr>
              <a:t>Learning-enabled flexible job-shop scheduling for scalable smart manufacturing</a:t>
            </a:r>
            <a:endParaRPr lang="zh-TW" altLang="en-US" sz="4000">
              <a:latin typeface="Arial"/>
              <a:ea typeface="微软雅黑"/>
              <a:cs typeface="Arial"/>
            </a:endParaRPr>
          </a:p>
        </p:txBody>
      </p:sp>
      <p:sp>
        <p:nvSpPr>
          <p:cNvPr id="25" name="椭圆 24">
            <a:extLst>
              <a:ext uri="{FF2B5EF4-FFF2-40B4-BE49-F238E27FC236}">
                <a16:creationId xmlns:a16="http://schemas.microsoft.com/office/drawing/2014/main" id="{D17A99CB-3AA1-B8EE-B5A3-453DEBF0B45C}"/>
              </a:ext>
            </a:extLst>
          </p:cNvPr>
          <p:cNvSpPr/>
          <p:nvPr/>
        </p:nvSpPr>
        <p:spPr>
          <a:xfrm>
            <a:off x="5201316" y="4580402"/>
            <a:ext cx="447677" cy="587564"/>
          </a:xfrm>
          <a:prstGeom prst="ellipse">
            <a:avLst/>
          </a:prstGeom>
          <a:solidFill>
            <a:srgbClr val="3A3A3A">
              <a:alpha val="14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8" name="椭圆 27">
            <a:extLst>
              <a:ext uri="{FF2B5EF4-FFF2-40B4-BE49-F238E27FC236}">
                <a16:creationId xmlns:a16="http://schemas.microsoft.com/office/drawing/2014/main" id="{024925B8-D348-72BB-F31A-FE8FB90C0716}"/>
              </a:ext>
            </a:extLst>
          </p:cNvPr>
          <p:cNvSpPr/>
          <p:nvPr/>
        </p:nvSpPr>
        <p:spPr>
          <a:xfrm>
            <a:off x="9429981" y="3181458"/>
            <a:ext cx="704385" cy="924485"/>
          </a:xfrm>
          <a:prstGeom prst="ellipse">
            <a:avLst/>
          </a:prstGeom>
          <a:solidFill>
            <a:srgbClr val="3A3A3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nvGrpSpPr>
          <p:cNvPr id="6" name="组合 5">
            <a:extLst>
              <a:ext uri="{FF2B5EF4-FFF2-40B4-BE49-F238E27FC236}">
                <a16:creationId xmlns:a16="http://schemas.microsoft.com/office/drawing/2014/main" id="{0556AC6E-15E8-CE3C-9C5C-C7253E3C4625}"/>
              </a:ext>
            </a:extLst>
          </p:cNvPr>
          <p:cNvGrpSpPr/>
          <p:nvPr/>
        </p:nvGrpSpPr>
        <p:grpSpPr>
          <a:xfrm>
            <a:off x="9010908" y="3319186"/>
            <a:ext cx="6798968" cy="5078633"/>
            <a:chOff x="5095875" y="2847975"/>
            <a:chExt cx="4343400" cy="3244395"/>
          </a:xfrm>
        </p:grpSpPr>
        <p:sp>
          <p:nvSpPr>
            <p:cNvPr id="4" name="任意多边形: 形状 3">
              <a:extLst>
                <a:ext uri="{FF2B5EF4-FFF2-40B4-BE49-F238E27FC236}">
                  <a16:creationId xmlns:a16="http://schemas.microsoft.com/office/drawing/2014/main" id="{8F8451DB-DCA5-4F83-741A-488E012CD8C0}"/>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1" name="任意多边形: 形状 20">
              <a:extLst>
                <a:ext uri="{FF2B5EF4-FFF2-40B4-BE49-F238E27FC236}">
                  <a16:creationId xmlns:a16="http://schemas.microsoft.com/office/drawing/2014/main" id="{51CE31C2-8DCD-5D35-E60B-3459C8D7A714}"/>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9" name="任意多边形: 形状 28">
              <a:extLst>
                <a:ext uri="{FF2B5EF4-FFF2-40B4-BE49-F238E27FC236}">
                  <a16:creationId xmlns:a16="http://schemas.microsoft.com/office/drawing/2014/main" id="{A5BE949F-CE71-CEC3-DFF6-5EB32E724786}"/>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0" name="任意多边形: 形状 29">
              <a:extLst>
                <a:ext uri="{FF2B5EF4-FFF2-40B4-BE49-F238E27FC236}">
                  <a16:creationId xmlns:a16="http://schemas.microsoft.com/office/drawing/2014/main" id="{A40BAF85-DC3B-1357-7009-1019A4C0E9F7}"/>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1" name="任意多边形: 形状 30">
              <a:extLst>
                <a:ext uri="{FF2B5EF4-FFF2-40B4-BE49-F238E27FC236}">
                  <a16:creationId xmlns:a16="http://schemas.microsoft.com/office/drawing/2014/main" id="{7306C551-EA51-7ADF-AEAF-D554C0D6F345}"/>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2" name="任意多边形: 形状 31">
              <a:extLst>
                <a:ext uri="{FF2B5EF4-FFF2-40B4-BE49-F238E27FC236}">
                  <a16:creationId xmlns:a16="http://schemas.microsoft.com/office/drawing/2014/main" id="{6A8BAF66-6DCF-1703-6581-0F22F31546DD}"/>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3" name="任意多边形: 形状 32">
              <a:extLst>
                <a:ext uri="{FF2B5EF4-FFF2-40B4-BE49-F238E27FC236}">
                  <a16:creationId xmlns:a16="http://schemas.microsoft.com/office/drawing/2014/main" id="{4E26A81C-E629-FEC4-1E67-A910299F1F09}"/>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grpSp>
        <p:nvGrpSpPr>
          <p:cNvPr id="34" name="组合 33">
            <a:extLst>
              <a:ext uri="{FF2B5EF4-FFF2-40B4-BE49-F238E27FC236}">
                <a16:creationId xmlns:a16="http://schemas.microsoft.com/office/drawing/2014/main" id="{6B482175-F6D5-59C9-7556-76AD668789AA}"/>
              </a:ext>
            </a:extLst>
          </p:cNvPr>
          <p:cNvGrpSpPr/>
          <p:nvPr/>
        </p:nvGrpSpPr>
        <p:grpSpPr>
          <a:xfrm>
            <a:off x="-906015" y="-1225007"/>
            <a:ext cx="5791200" cy="4325860"/>
            <a:chOff x="5095875" y="2847975"/>
            <a:chExt cx="4343400" cy="3244395"/>
          </a:xfrm>
        </p:grpSpPr>
        <p:sp>
          <p:nvSpPr>
            <p:cNvPr id="35" name="任意多边形: 形状 34">
              <a:extLst>
                <a:ext uri="{FF2B5EF4-FFF2-40B4-BE49-F238E27FC236}">
                  <a16:creationId xmlns:a16="http://schemas.microsoft.com/office/drawing/2014/main" id="{AB02486B-45F7-E0CB-B1C1-A6960AE56580}"/>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6" name="任意多边形: 形状 35">
              <a:extLst>
                <a:ext uri="{FF2B5EF4-FFF2-40B4-BE49-F238E27FC236}">
                  <a16:creationId xmlns:a16="http://schemas.microsoft.com/office/drawing/2014/main" id="{11EE0C8F-C828-D08E-8EBF-F5EFB3D4A361}"/>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7" name="任意多边形: 形状 36">
              <a:extLst>
                <a:ext uri="{FF2B5EF4-FFF2-40B4-BE49-F238E27FC236}">
                  <a16:creationId xmlns:a16="http://schemas.microsoft.com/office/drawing/2014/main" id="{ABE4EBF6-20E3-758F-5701-B5E5F3A87B5D}"/>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8" name="任意多边形: 形状 37">
              <a:extLst>
                <a:ext uri="{FF2B5EF4-FFF2-40B4-BE49-F238E27FC236}">
                  <a16:creationId xmlns:a16="http://schemas.microsoft.com/office/drawing/2014/main" id="{A34F1E4F-DD57-5614-3866-D71BA06C4220}"/>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9" name="任意多边形: 形状 38">
              <a:extLst>
                <a:ext uri="{FF2B5EF4-FFF2-40B4-BE49-F238E27FC236}">
                  <a16:creationId xmlns:a16="http://schemas.microsoft.com/office/drawing/2014/main" id="{0623991F-A617-3983-DFC0-5B4824CD0E36}"/>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40" name="任意多边形: 形状 39">
              <a:extLst>
                <a:ext uri="{FF2B5EF4-FFF2-40B4-BE49-F238E27FC236}">
                  <a16:creationId xmlns:a16="http://schemas.microsoft.com/office/drawing/2014/main" id="{5DAE588A-04A2-878F-3270-AF55FB92A949}"/>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41" name="任意多边形: 形状 40">
              <a:extLst>
                <a:ext uri="{FF2B5EF4-FFF2-40B4-BE49-F238E27FC236}">
                  <a16:creationId xmlns:a16="http://schemas.microsoft.com/office/drawing/2014/main" id="{1ED39D28-0240-4E0D-9EC1-9C298947813F}"/>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8" name="文本框 7">
            <a:extLst>
              <a:ext uri="{FF2B5EF4-FFF2-40B4-BE49-F238E27FC236}">
                <a16:creationId xmlns:a16="http://schemas.microsoft.com/office/drawing/2014/main" id="{8E9D6FD3-156D-65A5-04CC-EFA6F0635B5F}"/>
              </a:ext>
            </a:extLst>
          </p:cNvPr>
          <p:cNvSpPr txBox="1"/>
          <p:nvPr/>
        </p:nvSpPr>
        <p:spPr>
          <a:xfrm>
            <a:off x="3945338" y="5229346"/>
            <a:ext cx="4520833" cy="1318351"/>
          </a:xfrm>
          <a:prstGeom prst="rect">
            <a:avLst/>
          </a:prstGeom>
          <a:noFill/>
        </p:spPr>
        <p:txBody>
          <a:bodyPr wrap="square" lIns="91440" tIns="45720" rIns="91440" bIns="45720" rtlCol="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rtl="0">
              <a:spcBef>
                <a:spcPts val="0"/>
              </a:spcBef>
              <a:spcAft>
                <a:spcPts val="0"/>
              </a:spcAft>
            </a:pPr>
            <a:r>
              <a:rPr lang="en-US" altLang="zh-TW" sz="1850">
                <a:solidFill>
                  <a:srgbClr val="000000"/>
                </a:solidFill>
                <a:latin typeface="Calibri"/>
                <a:ea typeface="微软雅黑"/>
                <a:cs typeface="Calibri"/>
              </a:rPr>
              <a:t>113</a:t>
            </a:r>
            <a:r>
              <a:rPr lang="zh-TW" altLang="en-US" sz="1850" b="0" i="0" u="none" strike="noStrike">
                <a:solidFill>
                  <a:srgbClr val="000000"/>
                </a:solidFill>
                <a:effectLst/>
                <a:latin typeface="Calibri"/>
                <a:ea typeface="微软雅黑"/>
                <a:cs typeface="Calibri"/>
              </a:rPr>
              <a:t>工資 </a:t>
            </a:r>
            <a:r>
              <a:rPr lang="zh-TW" altLang="en-US" sz="1850">
                <a:solidFill>
                  <a:srgbClr val="000000"/>
                </a:solidFill>
                <a:latin typeface="Calibri"/>
                <a:ea typeface="微软雅黑"/>
                <a:cs typeface="Calibri"/>
              </a:rPr>
              <a:t>李紹齊</a:t>
            </a:r>
            <a:endParaRPr lang="zh-TW" altLang="en-US" sz="1850" b="0">
              <a:effectLst/>
              <a:latin typeface="Calibri"/>
              <a:ea typeface="微软雅黑"/>
              <a:cs typeface="Calibri"/>
            </a:endParaRPr>
          </a:p>
          <a:p>
            <a:pPr algn="ctr" rtl="0">
              <a:spcBef>
                <a:spcPts val="1333"/>
              </a:spcBef>
              <a:spcAft>
                <a:spcPts val="0"/>
              </a:spcAft>
            </a:pPr>
            <a:r>
              <a:rPr lang="en-US" altLang="zh-TW" sz="1850">
                <a:solidFill>
                  <a:srgbClr val="000000"/>
                </a:solidFill>
                <a:latin typeface="Calibri"/>
                <a:ea typeface="微软雅黑"/>
                <a:cs typeface="Calibri"/>
              </a:rPr>
              <a:t>113</a:t>
            </a:r>
            <a:r>
              <a:rPr lang="zh-TW" altLang="en-US" sz="1850" b="0" i="0" u="none" strike="noStrike">
                <a:solidFill>
                  <a:srgbClr val="000000"/>
                </a:solidFill>
                <a:effectLst/>
                <a:latin typeface="Calibri"/>
                <a:ea typeface="微软雅黑"/>
                <a:cs typeface="Calibri"/>
              </a:rPr>
              <a:t>工資 </a:t>
            </a:r>
            <a:r>
              <a:rPr lang="zh-TW" altLang="en-US" sz="1850">
                <a:solidFill>
                  <a:srgbClr val="000000"/>
                </a:solidFill>
                <a:latin typeface="Calibri"/>
                <a:ea typeface="微软雅黑"/>
                <a:cs typeface="Calibri"/>
              </a:rPr>
              <a:t>許聖謙</a:t>
            </a:r>
            <a:endParaRPr lang="zh-TW" altLang="en-US" sz="1850" b="0">
              <a:effectLst/>
              <a:latin typeface="Calibri"/>
              <a:ea typeface="微软雅黑"/>
              <a:cs typeface="Calibri"/>
            </a:endParaRPr>
          </a:p>
          <a:p>
            <a:pPr algn="ctr">
              <a:spcBef>
                <a:spcPts val="1333"/>
              </a:spcBef>
              <a:spcAft>
                <a:spcPts val="0"/>
              </a:spcAft>
            </a:pPr>
            <a:r>
              <a:rPr lang="en-US" altLang="zh-TW" sz="1850">
                <a:solidFill>
                  <a:srgbClr val="000000"/>
                </a:solidFill>
                <a:latin typeface="Calibri"/>
                <a:ea typeface="微软雅黑"/>
                <a:cs typeface="Calibri"/>
              </a:rPr>
              <a:t>113數據 </a:t>
            </a:r>
            <a:r>
              <a:rPr lang="en-US" altLang="zh-TW" sz="1850" err="1">
                <a:solidFill>
                  <a:srgbClr val="000000"/>
                </a:solidFill>
                <a:latin typeface="Calibri"/>
                <a:ea typeface="微软雅黑"/>
                <a:cs typeface="Calibri"/>
              </a:rPr>
              <a:t>徐仁瓏</a:t>
            </a:r>
            <a:endParaRPr lang="zh-TW" altLang="en-US" sz="1850" b="0" err="1">
              <a:effectLst/>
              <a:latin typeface="Calibri"/>
              <a:ea typeface="微软雅黑"/>
              <a:cs typeface="Calibri"/>
            </a:endParaRPr>
          </a:p>
        </p:txBody>
      </p:sp>
    </p:spTree>
    <p:extLst>
      <p:ext uri="{BB962C8B-B14F-4D97-AF65-F5344CB8AC3E}">
        <p14:creationId xmlns:p14="http://schemas.microsoft.com/office/powerpoint/2010/main" val="3047512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6439B62-85D4-133B-4189-8DC6205785A9}"/>
              </a:ext>
            </a:extLst>
          </p:cNvPr>
          <p:cNvGrpSpPr/>
          <p:nvPr/>
        </p:nvGrpSpPr>
        <p:grpSpPr>
          <a:xfrm>
            <a:off x="4870369" y="1584534"/>
            <a:ext cx="2451259" cy="1214047"/>
            <a:chOff x="3652777" y="1644163"/>
            <a:chExt cx="1838444" cy="910536"/>
          </a:xfrm>
        </p:grpSpPr>
        <p:sp>
          <p:nvSpPr>
            <p:cNvPr id="15" name="文本框 14"/>
            <p:cNvSpPr txBox="1"/>
            <p:nvPr/>
          </p:nvSpPr>
          <p:spPr>
            <a:xfrm>
              <a:off x="3652777" y="1644163"/>
              <a:ext cx="1838444" cy="746407"/>
            </a:xfrm>
            <a:prstGeom prst="rect">
              <a:avLst/>
            </a:prstGeom>
            <a:noFill/>
          </p:spPr>
          <p:txBody>
            <a:bodyPr wrap="square">
              <a:spAutoFit/>
            </a:bodyPr>
            <a:lstStyle/>
            <a:p>
              <a:pPr algn="ctr" defTabSz="914377">
                <a:defRPr/>
              </a:pPr>
              <a:r>
                <a:rPr lang="en-US" altLang="zh-CN" sz="5867">
                  <a:solidFill>
                    <a:schemeClr val="tx1">
                      <a:lumMod val="85000"/>
                      <a:lumOff val="15000"/>
                    </a:schemeClr>
                  </a:solidFill>
                  <a:latin typeface="HarmonyOS Sans SC" panose="00000500000000000000" pitchFamily="2" charset="-122"/>
                  <a:ea typeface="思源宋体 CN SemiBold" panose="02020600000000000000" pitchFamily="18" charset="-122"/>
                  <a:cs typeface="+mn-ea"/>
                  <a:sym typeface="HarmonyOS Sans SC" panose="00000500000000000000" pitchFamily="2" charset="-122"/>
                </a:rPr>
                <a:t>2</a:t>
              </a:r>
              <a:endParaRPr lang="zh-CN" altLang="en-US" sz="5867">
                <a:solidFill>
                  <a:schemeClr val="tx1">
                    <a:lumMod val="85000"/>
                    <a:lumOff val="15000"/>
                  </a:schemeClr>
                </a:solidFill>
                <a:latin typeface="HarmonyOS Sans SC" panose="00000500000000000000" pitchFamily="2" charset="-122"/>
                <a:ea typeface="思源宋体 CN SemiBold" panose="02020600000000000000" pitchFamily="18" charset="-122"/>
                <a:cs typeface="+mn-ea"/>
                <a:sym typeface="HarmonyOS Sans SC" panose="00000500000000000000" pitchFamily="2" charset="-122"/>
              </a:endParaRPr>
            </a:p>
          </p:txBody>
        </p:sp>
        <p:sp>
          <p:nvSpPr>
            <p:cNvPr id="16" name="文本框 15"/>
            <p:cNvSpPr txBox="1"/>
            <p:nvPr/>
          </p:nvSpPr>
          <p:spPr>
            <a:xfrm>
              <a:off x="3916594" y="2300783"/>
              <a:ext cx="1310810" cy="253916"/>
            </a:xfrm>
            <a:prstGeom prst="rect">
              <a:avLst/>
            </a:prstGeom>
            <a:noFill/>
            <a:ln w="9525">
              <a:noFill/>
            </a:ln>
          </p:spPr>
          <p:txBody>
            <a:bodyPr wrap="square">
              <a:spAutoFit/>
            </a:bodyPr>
            <a:lstStyle/>
            <a:p>
              <a:pPr algn="dist" eaLnBrk="1" hangingPunct="1"/>
              <a:r>
                <a:rPr lang="en-US" altLang="zh-CN" sz="1600">
                  <a:solidFill>
                    <a:schemeClr val="bg1">
                      <a:lumMod val="50000"/>
                    </a:schemeClr>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PART</a:t>
              </a:r>
              <a:endParaRPr lang="zh-CN" altLang="en-US" sz="1600">
                <a:solidFill>
                  <a:schemeClr val="bg1">
                    <a:lumMod val="50000"/>
                  </a:schemeClr>
                </a:solidFill>
                <a:latin typeface="HarmonyOS Sans SC" panose="00000500000000000000" pitchFamily="2" charset="-122"/>
                <a:ea typeface="HarmonyOS Sans SC" panose="00000500000000000000" pitchFamily="2" charset="-122"/>
                <a:cs typeface="+mn-ea"/>
                <a:sym typeface="HarmonyOS Sans SC" panose="00000500000000000000" pitchFamily="2" charset="-122"/>
              </a:endParaRPr>
            </a:p>
          </p:txBody>
        </p:sp>
      </p:grpSp>
      <p:sp>
        <p:nvSpPr>
          <p:cNvPr id="25" name="椭圆 24">
            <a:extLst>
              <a:ext uri="{FF2B5EF4-FFF2-40B4-BE49-F238E27FC236}">
                <a16:creationId xmlns:a16="http://schemas.microsoft.com/office/drawing/2014/main" id="{D17A99CB-3AA1-B8EE-B5A3-453DEBF0B45C}"/>
              </a:ext>
            </a:extLst>
          </p:cNvPr>
          <p:cNvSpPr/>
          <p:nvPr/>
        </p:nvSpPr>
        <p:spPr>
          <a:xfrm>
            <a:off x="6859140" y="1254823"/>
            <a:ext cx="447677" cy="447677"/>
          </a:xfrm>
          <a:prstGeom prst="ellipse">
            <a:avLst/>
          </a:prstGeom>
          <a:solidFill>
            <a:srgbClr val="3A3A3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28" name="椭圆 27">
            <a:extLst>
              <a:ext uri="{FF2B5EF4-FFF2-40B4-BE49-F238E27FC236}">
                <a16:creationId xmlns:a16="http://schemas.microsoft.com/office/drawing/2014/main" id="{024925B8-D348-72BB-F31A-FE8FB90C0716}"/>
              </a:ext>
            </a:extLst>
          </p:cNvPr>
          <p:cNvSpPr/>
          <p:nvPr/>
        </p:nvSpPr>
        <p:spPr>
          <a:xfrm>
            <a:off x="4532993" y="1803490"/>
            <a:ext cx="704385" cy="704385"/>
          </a:xfrm>
          <a:prstGeom prst="ellipse">
            <a:avLst/>
          </a:prstGeom>
          <a:no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grpSp>
        <p:nvGrpSpPr>
          <p:cNvPr id="6" name="组合 5">
            <a:extLst>
              <a:ext uri="{FF2B5EF4-FFF2-40B4-BE49-F238E27FC236}">
                <a16:creationId xmlns:a16="http://schemas.microsoft.com/office/drawing/2014/main" id="{0556AC6E-15E8-CE3C-9C5C-C7253E3C4625}"/>
              </a:ext>
            </a:extLst>
          </p:cNvPr>
          <p:cNvGrpSpPr/>
          <p:nvPr/>
        </p:nvGrpSpPr>
        <p:grpSpPr>
          <a:xfrm>
            <a:off x="8491511" y="3680862"/>
            <a:ext cx="6798968" cy="5078633"/>
            <a:chOff x="5095875" y="2847975"/>
            <a:chExt cx="4343400" cy="3244395"/>
          </a:xfrm>
        </p:grpSpPr>
        <p:sp>
          <p:nvSpPr>
            <p:cNvPr id="4" name="任意多边形: 形状 3">
              <a:extLst>
                <a:ext uri="{FF2B5EF4-FFF2-40B4-BE49-F238E27FC236}">
                  <a16:creationId xmlns:a16="http://schemas.microsoft.com/office/drawing/2014/main" id="{8F8451DB-DCA5-4F83-741A-488E012CD8C0}"/>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21" name="任意多边形: 形状 20">
              <a:extLst>
                <a:ext uri="{FF2B5EF4-FFF2-40B4-BE49-F238E27FC236}">
                  <a16:creationId xmlns:a16="http://schemas.microsoft.com/office/drawing/2014/main" id="{51CE31C2-8DCD-5D35-E60B-3459C8D7A714}"/>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29" name="任意多边形: 形状 28">
              <a:extLst>
                <a:ext uri="{FF2B5EF4-FFF2-40B4-BE49-F238E27FC236}">
                  <a16:creationId xmlns:a16="http://schemas.microsoft.com/office/drawing/2014/main" id="{A5BE949F-CE71-CEC3-DFF6-5EB32E724786}"/>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30" name="任意多边形: 形状 29">
              <a:extLst>
                <a:ext uri="{FF2B5EF4-FFF2-40B4-BE49-F238E27FC236}">
                  <a16:creationId xmlns:a16="http://schemas.microsoft.com/office/drawing/2014/main" id="{A40BAF85-DC3B-1357-7009-1019A4C0E9F7}"/>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31" name="任意多边形: 形状 30">
              <a:extLst>
                <a:ext uri="{FF2B5EF4-FFF2-40B4-BE49-F238E27FC236}">
                  <a16:creationId xmlns:a16="http://schemas.microsoft.com/office/drawing/2014/main" id="{7306C551-EA51-7ADF-AEAF-D554C0D6F345}"/>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32" name="任意多边形: 形状 31">
              <a:extLst>
                <a:ext uri="{FF2B5EF4-FFF2-40B4-BE49-F238E27FC236}">
                  <a16:creationId xmlns:a16="http://schemas.microsoft.com/office/drawing/2014/main" id="{6A8BAF66-6DCF-1703-6581-0F22F31546DD}"/>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33" name="任意多边形: 形状 32">
              <a:extLst>
                <a:ext uri="{FF2B5EF4-FFF2-40B4-BE49-F238E27FC236}">
                  <a16:creationId xmlns:a16="http://schemas.microsoft.com/office/drawing/2014/main" id="{4E26A81C-E629-FEC4-1E67-A910299F1F09}"/>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grpSp>
      <p:grpSp>
        <p:nvGrpSpPr>
          <p:cNvPr id="34" name="组合 33">
            <a:extLst>
              <a:ext uri="{FF2B5EF4-FFF2-40B4-BE49-F238E27FC236}">
                <a16:creationId xmlns:a16="http://schemas.microsoft.com/office/drawing/2014/main" id="{6B482175-F6D5-59C9-7556-76AD668789AA}"/>
              </a:ext>
            </a:extLst>
          </p:cNvPr>
          <p:cNvGrpSpPr/>
          <p:nvPr/>
        </p:nvGrpSpPr>
        <p:grpSpPr>
          <a:xfrm>
            <a:off x="-1196699" y="-1325219"/>
            <a:ext cx="5791200" cy="4325860"/>
            <a:chOff x="5095875" y="2847975"/>
            <a:chExt cx="4343400" cy="3244395"/>
          </a:xfrm>
        </p:grpSpPr>
        <p:sp>
          <p:nvSpPr>
            <p:cNvPr id="35" name="任意多边形: 形状 34">
              <a:extLst>
                <a:ext uri="{FF2B5EF4-FFF2-40B4-BE49-F238E27FC236}">
                  <a16:creationId xmlns:a16="http://schemas.microsoft.com/office/drawing/2014/main" id="{AB02486B-45F7-E0CB-B1C1-A6960AE56580}"/>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36" name="任意多边形: 形状 35">
              <a:extLst>
                <a:ext uri="{FF2B5EF4-FFF2-40B4-BE49-F238E27FC236}">
                  <a16:creationId xmlns:a16="http://schemas.microsoft.com/office/drawing/2014/main" id="{11EE0C8F-C828-D08E-8EBF-F5EFB3D4A361}"/>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37" name="任意多边形: 形状 36">
              <a:extLst>
                <a:ext uri="{FF2B5EF4-FFF2-40B4-BE49-F238E27FC236}">
                  <a16:creationId xmlns:a16="http://schemas.microsoft.com/office/drawing/2014/main" id="{ABE4EBF6-20E3-758F-5701-B5E5F3A87B5D}"/>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38" name="任意多边形: 形状 37">
              <a:extLst>
                <a:ext uri="{FF2B5EF4-FFF2-40B4-BE49-F238E27FC236}">
                  <a16:creationId xmlns:a16="http://schemas.microsoft.com/office/drawing/2014/main" id="{A34F1E4F-DD57-5614-3866-D71BA06C4220}"/>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39" name="任意多边形: 形状 38">
              <a:extLst>
                <a:ext uri="{FF2B5EF4-FFF2-40B4-BE49-F238E27FC236}">
                  <a16:creationId xmlns:a16="http://schemas.microsoft.com/office/drawing/2014/main" id="{0623991F-A617-3983-DFC0-5B4824CD0E36}"/>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40" name="任意多边形: 形状 39">
              <a:extLst>
                <a:ext uri="{FF2B5EF4-FFF2-40B4-BE49-F238E27FC236}">
                  <a16:creationId xmlns:a16="http://schemas.microsoft.com/office/drawing/2014/main" id="{5DAE588A-04A2-878F-3270-AF55FB92A949}"/>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41" name="任意多边形: 形状 40">
              <a:extLst>
                <a:ext uri="{FF2B5EF4-FFF2-40B4-BE49-F238E27FC236}">
                  <a16:creationId xmlns:a16="http://schemas.microsoft.com/office/drawing/2014/main" id="{1ED39D28-0240-4E0D-9EC1-9C298947813F}"/>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grpSp>
      <p:grpSp>
        <p:nvGrpSpPr>
          <p:cNvPr id="3" name="组合 2">
            <a:extLst>
              <a:ext uri="{FF2B5EF4-FFF2-40B4-BE49-F238E27FC236}">
                <a16:creationId xmlns:a16="http://schemas.microsoft.com/office/drawing/2014/main" id="{5EF9E3E2-F41A-996C-0A2B-B0B5C54DEAEF}"/>
              </a:ext>
            </a:extLst>
          </p:cNvPr>
          <p:cNvGrpSpPr/>
          <p:nvPr/>
        </p:nvGrpSpPr>
        <p:grpSpPr>
          <a:xfrm>
            <a:off x="3365541" y="3004837"/>
            <a:ext cx="5460916" cy="888395"/>
            <a:chOff x="1971675" y="1477914"/>
            <a:chExt cx="5314846" cy="1492591"/>
          </a:xfrm>
        </p:grpSpPr>
        <p:sp>
          <p:nvSpPr>
            <p:cNvPr id="27" name="矩形 26">
              <a:extLst>
                <a:ext uri="{FF2B5EF4-FFF2-40B4-BE49-F238E27FC236}">
                  <a16:creationId xmlns:a16="http://schemas.microsoft.com/office/drawing/2014/main" id="{9D86CBF1-527F-67A4-5963-8DCB658EDD67}"/>
                </a:ext>
              </a:extLst>
            </p:cNvPr>
            <p:cNvSpPr/>
            <p:nvPr/>
          </p:nvSpPr>
          <p:spPr>
            <a:xfrm>
              <a:off x="2076346" y="1617954"/>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26" name="矩形 25">
              <a:extLst>
                <a:ext uri="{FF2B5EF4-FFF2-40B4-BE49-F238E27FC236}">
                  <a16:creationId xmlns:a16="http://schemas.microsoft.com/office/drawing/2014/main" id="{BB42922E-E027-7CC3-FCAE-8D13625E88C0}"/>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grpSp>
      <p:sp>
        <p:nvSpPr>
          <p:cNvPr id="42" name="文本框 41">
            <a:extLst>
              <a:ext uri="{FF2B5EF4-FFF2-40B4-BE49-F238E27FC236}">
                <a16:creationId xmlns:a16="http://schemas.microsoft.com/office/drawing/2014/main" id="{D4D1F0B2-1A05-7DAA-8D01-DCA935A17414}"/>
              </a:ext>
            </a:extLst>
          </p:cNvPr>
          <p:cNvSpPr txBox="1"/>
          <p:nvPr/>
        </p:nvSpPr>
        <p:spPr>
          <a:xfrm>
            <a:off x="4302673" y="3159762"/>
            <a:ext cx="3968832" cy="502766"/>
          </a:xfrm>
          <a:prstGeom prst="rect">
            <a:avLst/>
          </a:prstGeom>
          <a:noFill/>
        </p:spPr>
        <p:txBody>
          <a:bodyPr wrap="square" lIns="91440" tIns="45720" rIns="91440" bIns="45720" anchor="t">
            <a:spAutoFit/>
          </a:bodyPr>
          <a:lstStyle/>
          <a:p>
            <a:pPr algn="ctr"/>
            <a:r>
              <a:rPr lang="en-US" sz="2650" b="1" dirty="0">
                <a:ea typeface="新細明體"/>
              </a:rPr>
              <a:t>Preliminary</a:t>
            </a:r>
            <a:endParaRPr lang="zh-TW" altLang="en-US" dirty="0"/>
          </a:p>
        </p:txBody>
      </p:sp>
      <p:sp>
        <p:nvSpPr>
          <p:cNvPr id="5" name="文本框 41">
            <a:extLst>
              <a:ext uri="{FF2B5EF4-FFF2-40B4-BE49-F238E27FC236}">
                <a16:creationId xmlns:a16="http://schemas.microsoft.com/office/drawing/2014/main" id="{0316A43C-E07C-1D19-A521-DC731CC4DB48}"/>
              </a:ext>
            </a:extLst>
          </p:cNvPr>
          <p:cNvSpPr txBox="1"/>
          <p:nvPr/>
        </p:nvSpPr>
        <p:spPr>
          <a:xfrm>
            <a:off x="3787893" y="4115619"/>
            <a:ext cx="4997249" cy="1499962"/>
          </a:xfrm>
          <a:prstGeom prst="rect">
            <a:avLst/>
          </a:prstGeom>
          <a:noFill/>
        </p:spPr>
        <p:txBody>
          <a:bodyPr wrap="square" lIns="91440" tIns="45720" rIns="91440" bIns="45720" anchor="t">
            <a:spAutoFit/>
          </a:bodyPr>
          <a:lstStyle/>
          <a:p>
            <a:pPr marL="608965" indent="-608965">
              <a:lnSpc>
                <a:spcPct val="150000"/>
              </a:lnSpc>
              <a:buFont typeface="Arial" panose="020B0604020202020204" pitchFamily="34" charset="0"/>
              <a:buChar char="•"/>
            </a:pPr>
            <a:r>
              <a:rPr lang="en-US" sz="2100">
                <a:ea typeface="+mn-lt"/>
                <a:cs typeface="+mn-lt"/>
              </a:rPr>
              <a:t>Problem Description and Notations</a:t>
            </a:r>
            <a:endParaRPr lang="zh-TW" altLang="en-US" sz="2100">
              <a:ea typeface="新細明體"/>
            </a:endParaRPr>
          </a:p>
          <a:p>
            <a:pPr marL="608965" indent="-608965">
              <a:lnSpc>
                <a:spcPct val="150000"/>
              </a:lnSpc>
              <a:buFont typeface="Arial" panose="020B0604020202020204" pitchFamily="34" charset="0"/>
              <a:buChar char="•"/>
            </a:pPr>
            <a:r>
              <a:rPr lang="en-US" sz="2100">
                <a:ea typeface="+mn-lt"/>
                <a:cs typeface="+mn-lt"/>
              </a:rPr>
              <a:t>Disjunctive Graph for FJSP</a:t>
            </a:r>
            <a:endParaRPr lang="en-US" altLang="zh-TW" sz="2100">
              <a:ea typeface="新細明體"/>
            </a:endParaRPr>
          </a:p>
          <a:p>
            <a:pPr marL="608965" indent="-608965">
              <a:lnSpc>
                <a:spcPct val="150000"/>
              </a:lnSpc>
              <a:buFont typeface="Arial" panose="020B0604020202020204" pitchFamily="34" charset="0"/>
              <a:buChar char="•"/>
            </a:pPr>
            <a:r>
              <a:rPr lang="en-US" sz="2100">
                <a:ea typeface="+mn-lt"/>
                <a:cs typeface="+mn-lt"/>
              </a:rPr>
              <a:t>Attention Model</a:t>
            </a:r>
          </a:p>
        </p:txBody>
      </p:sp>
      <p:sp>
        <p:nvSpPr>
          <p:cNvPr id="7" name="投影片編號版面配置區 6">
            <a:extLst>
              <a:ext uri="{FF2B5EF4-FFF2-40B4-BE49-F238E27FC236}">
                <a16:creationId xmlns:a16="http://schemas.microsoft.com/office/drawing/2014/main" id="{FFA6C57C-C4E6-A338-4D64-A2C4FC96C39B}"/>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9</a:t>
            </a:fld>
            <a:endParaRPr lang="zh-TW" altLang="en-US" dirty="0"/>
          </a:p>
        </p:txBody>
      </p:sp>
    </p:spTree>
    <p:extLst>
      <p:ext uri="{BB962C8B-B14F-4D97-AF65-F5344CB8AC3E}">
        <p14:creationId xmlns:p14="http://schemas.microsoft.com/office/powerpoint/2010/main" val="3150928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AE8AF-5A9B-7586-FF69-19F6A4B6D20F}"/>
            </a:ext>
          </a:extLst>
        </p:cNvPr>
        <p:cNvGrpSpPr/>
        <p:nvPr/>
      </p:nvGrpSpPr>
      <p:grpSpPr>
        <a:xfrm>
          <a:off x="0" y="0"/>
          <a:ext cx="0" cy="0"/>
          <a:chOff x="0" y="0"/>
          <a:chExt cx="0" cy="0"/>
        </a:xfrm>
      </p:grpSpPr>
      <p:sp>
        <p:nvSpPr>
          <p:cNvPr id="3" name="文字方塊 2">
            <a:extLst>
              <a:ext uri="{FF2B5EF4-FFF2-40B4-BE49-F238E27FC236}">
                <a16:creationId xmlns:a16="http://schemas.microsoft.com/office/drawing/2014/main" id="{25ACB012-EBC0-D798-A6AA-4BEF788B09E5}"/>
              </a:ext>
            </a:extLst>
          </p:cNvPr>
          <p:cNvSpPr txBox="1"/>
          <p:nvPr/>
        </p:nvSpPr>
        <p:spPr>
          <a:xfrm>
            <a:off x="1202887" y="1686061"/>
            <a:ext cx="10555637" cy="3785652"/>
          </a:xfrm>
          <a:prstGeom prst="rect">
            <a:avLst/>
          </a:prstGeom>
          <a:noFill/>
        </p:spPr>
        <p:txBody>
          <a:bodyPr wrap="square" lIns="91440" tIns="45720" rIns="91440" bIns="45720" rtlCol="0" anchor="t">
            <a:spAutoFit/>
          </a:bodyPr>
          <a:lstStyle/>
          <a:p>
            <a:r>
              <a:rPr lang="en-US" altLang="zh-TW" sz="2400" b="1" dirty="0">
                <a:latin typeface="Arial"/>
                <a:ea typeface="宋体"/>
                <a:cs typeface="Arial"/>
              </a:rPr>
              <a:t>FJSPT (</a:t>
            </a:r>
            <a:r>
              <a:rPr lang="en-US" sz="2400" b="1" dirty="0">
                <a:latin typeface="Arial"/>
                <a:ea typeface="宋体"/>
                <a:cs typeface="Arial"/>
              </a:rPr>
              <a:t>Flexible Job-shop Scheduling with Transportation Constraints</a:t>
            </a:r>
            <a:r>
              <a:rPr lang="en-US" altLang="zh-TW" sz="2400" b="1" dirty="0">
                <a:latin typeface="Arial"/>
                <a:ea typeface="宋体"/>
                <a:cs typeface="Arial"/>
              </a:rPr>
              <a:t>) </a:t>
            </a:r>
            <a:endParaRPr lang="zh-TW" altLang="en-US" sz="2400" b="1" dirty="0">
              <a:latin typeface="Arial"/>
              <a:ea typeface="宋体"/>
              <a:cs typeface="Arial"/>
            </a:endParaRPr>
          </a:p>
          <a:p>
            <a:r>
              <a:rPr lang="zh-TW" altLang="en-US" sz="2400" b="1" dirty="0">
                <a:latin typeface="Arial"/>
                <a:ea typeface="宋体"/>
                <a:cs typeface="Arial"/>
              </a:rPr>
              <a:t>問題定義如下</a:t>
            </a:r>
            <a:r>
              <a:rPr lang="en-US" sz="2400" b="1" dirty="0">
                <a:latin typeface="Arial"/>
                <a:ea typeface="宋体"/>
                <a:cs typeface="Arial"/>
              </a:rPr>
              <a:t>：</a:t>
            </a:r>
            <a:endParaRPr lang="zh-TW" altLang="en-US" sz="2400" b="1" dirty="0">
              <a:latin typeface="Arial"/>
              <a:ea typeface="宋体"/>
              <a:cs typeface="Arial"/>
            </a:endParaRPr>
          </a:p>
          <a:p>
            <a:endParaRPr lang="en-US" altLang="zh-TW" sz="2400" dirty="0">
              <a:ea typeface="新細明體"/>
            </a:endParaRPr>
          </a:p>
          <a:p>
            <a:pPr marL="285115" indent="-285115">
              <a:lnSpc>
                <a:spcPct val="150000"/>
              </a:lnSpc>
              <a:buFont typeface="Arial" panose="020B0604020202020204" pitchFamily="34" charset="0"/>
              <a:buChar char="•"/>
            </a:pPr>
            <a:r>
              <a:rPr lang="zh-TW" altLang="en-US" sz="2400" b="1" dirty="0">
                <a:latin typeface="Arial"/>
                <a:ea typeface="宋体"/>
                <a:cs typeface="Arial"/>
              </a:rPr>
              <a:t>基本元素</a:t>
            </a:r>
            <a:endParaRPr lang="en-US" sz="2400" b="1" dirty="0">
              <a:latin typeface="Arial"/>
              <a:ea typeface="宋体"/>
              <a:cs typeface="Arial"/>
            </a:endParaRPr>
          </a:p>
          <a:p>
            <a:pPr marL="742315" lvl="1" indent="-285115">
              <a:lnSpc>
                <a:spcPct val="150000"/>
              </a:lnSpc>
              <a:buFont typeface="Courier New" panose="020B0604020202020204" pitchFamily="34" charset="0"/>
              <a:buChar char="o"/>
            </a:pPr>
            <a:r>
              <a:rPr lang="zh-TW" altLang="en-US" sz="2400" dirty="0">
                <a:latin typeface="Arial"/>
                <a:ea typeface="宋体"/>
                <a:cs typeface="Arial"/>
              </a:rPr>
              <a:t>作業集合                  </a:t>
            </a:r>
            <a:r>
              <a:rPr lang="en-US" altLang="zh-TW" sz="2400" dirty="0">
                <a:latin typeface="Arial"/>
                <a:ea typeface="宋体"/>
                <a:cs typeface="Arial"/>
              </a:rPr>
              <a:t>  </a:t>
            </a:r>
            <a:r>
              <a:rPr lang="zh-TW" altLang="en-US" sz="2400" dirty="0">
                <a:latin typeface="Arial"/>
                <a:ea typeface="宋体"/>
                <a:cs typeface="Arial"/>
              </a:rPr>
              <a:t> ：包含 n 個作業。</a:t>
            </a:r>
          </a:p>
          <a:p>
            <a:pPr marL="742315" lvl="1" indent="-285115">
              <a:lnSpc>
                <a:spcPct val="150000"/>
              </a:lnSpc>
              <a:buFont typeface="Courier New" panose="020B0604020202020204" pitchFamily="34" charset="0"/>
              <a:buChar char="o"/>
            </a:pPr>
            <a:r>
              <a:rPr lang="zh-TW" altLang="en-US" sz="2400" dirty="0">
                <a:latin typeface="Arial"/>
                <a:ea typeface="宋体"/>
                <a:cs typeface="Arial"/>
              </a:rPr>
              <a:t>機器集合        ：包含 m 部機器。</a:t>
            </a:r>
          </a:p>
          <a:p>
            <a:pPr marL="742315" lvl="1" indent="-285115">
              <a:lnSpc>
                <a:spcPct val="150000"/>
              </a:lnSpc>
              <a:buFont typeface="Courier New" panose="020B0604020202020204" pitchFamily="34" charset="0"/>
              <a:buChar char="o"/>
            </a:pPr>
            <a:r>
              <a:rPr lang="zh-TW" altLang="en-US" sz="2400" dirty="0">
                <a:latin typeface="Arial"/>
                <a:ea typeface="宋体"/>
                <a:cs typeface="Arial"/>
              </a:rPr>
              <a:t>車輛集合        ：包含 v 輛車輛。</a:t>
            </a:r>
          </a:p>
          <a:p>
            <a:r>
              <a:rPr lang="en-US" altLang="zh-TW" sz="2400" dirty="0">
                <a:ea typeface="新細明體"/>
              </a:rPr>
              <a:t>   </a:t>
            </a:r>
            <a:endParaRPr lang="zh-TW" altLang="en-US" sz="2400" dirty="0">
              <a:ea typeface="新細明體"/>
            </a:endParaRPr>
          </a:p>
        </p:txBody>
      </p:sp>
      <p:grpSp>
        <p:nvGrpSpPr>
          <p:cNvPr id="2" name="组合 5">
            <a:extLst>
              <a:ext uri="{FF2B5EF4-FFF2-40B4-BE49-F238E27FC236}">
                <a16:creationId xmlns:a16="http://schemas.microsoft.com/office/drawing/2014/main" id="{17A6BC59-3649-F2D6-5E93-A1F89AD452A8}"/>
              </a:ext>
            </a:extLst>
          </p:cNvPr>
          <p:cNvGrpSpPr/>
          <p:nvPr/>
        </p:nvGrpSpPr>
        <p:grpSpPr>
          <a:xfrm>
            <a:off x="8491511" y="3680862"/>
            <a:ext cx="6798968" cy="5078633"/>
            <a:chOff x="5095875" y="2847975"/>
            <a:chExt cx="4343400" cy="3244395"/>
          </a:xfrm>
        </p:grpSpPr>
        <p:sp>
          <p:nvSpPr>
            <p:cNvPr id="5" name="任意多边形: 形状 3">
              <a:extLst>
                <a:ext uri="{FF2B5EF4-FFF2-40B4-BE49-F238E27FC236}">
                  <a16:creationId xmlns:a16="http://schemas.microsoft.com/office/drawing/2014/main" id="{2F153B0E-9964-0811-875C-EBD781BF0DE1}"/>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6" name="任意多边形: 形状 20">
              <a:extLst>
                <a:ext uri="{FF2B5EF4-FFF2-40B4-BE49-F238E27FC236}">
                  <a16:creationId xmlns:a16="http://schemas.microsoft.com/office/drawing/2014/main" id="{BC030DB1-226A-EB08-44C8-D72D114D1914}"/>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7" name="任意多边形: 形状 28">
              <a:extLst>
                <a:ext uri="{FF2B5EF4-FFF2-40B4-BE49-F238E27FC236}">
                  <a16:creationId xmlns:a16="http://schemas.microsoft.com/office/drawing/2014/main" id="{17994EB1-B0CD-69F0-A19B-22F551229DFC}"/>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8" name="任意多边形: 形状 29">
              <a:extLst>
                <a:ext uri="{FF2B5EF4-FFF2-40B4-BE49-F238E27FC236}">
                  <a16:creationId xmlns:a16="http://schemas.microsoft.com/office/drawing/2014/main" id="{7FFBE86C-6A40-FD47-018F-D4FF2D326C29}"/>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9" name="任意多边形: 形状 30">
              <a:extLst>
                <a:ext uri="{FF2B5EF4-FFF2-40B4-BE49-F238E27FC236}">
                  <a16:creationId xmlns:a16="http://schemas.microsoft.com/office/drawing/2014/main" id="{DC10C0A5-B75A-B800-3729-EB2585619374}"/>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0" name="任意多边形: 形状 31">
              <a:extLst>
                <a:ext uri="{FF2B5EF4-FFF2-40B4-BE49-F238E27FC236}">
                  <a16:creationId xmlns:a16="http://schemas.microsoft.com/office/drawing/2014/main" id="{FD814FF6-1A33-1D0B-DF3A-27ADC0A2DB19}"/>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1" name="任意多边形: 形状 32">
              <a:extLst>
                <a:ext uri="{FF2B5EF4-FFF2-40B4-BE49-F238E27FC236}">
                  <a16:creationId xmlns:a16="http://schemas.microsoft.com/office/drawing/2014/main" id="{32DF8A2E-A539-9A35-413E-F2E8DDA05EFA}"/>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grpSp>
      <p:grpSp>
        <p:nvGrpSpPr>
          <p:cNvPr id="12" name="组合 33">
            <a:extLst>
              <a:ext uri="{FF2B5EF4-FFF2-40B4-BE49-F238E27FC236}">
                <a16:creationId xmlns:a16="http://schemas.microsoft.com/office/drawing/2014/main" id="{F15CBEEB-2C2C-E2EB-6CBC-A6CCAF7732D4}"/>
              </a:ext>
            </a:extLst>
          </p:cNvPr>
          <p:cNvGrpSpPr/>
          <p:nvPr/>
        </p:nvGrpSpPr>
        <p:grpSpPr>
          <a:xfrm>
            <a:off x="-1196699" y="-1325219"/>
            <a:ext cx="5791200" cy="4325860"/>
            <a:chOff x="5095875" y="2847975"/>
            <a:chExt cx="4343400" cy="3244395"/>
          </a:xfrm>
        </p:grpSpPr>
        <p:sp>
          <p:nvSpPr>
            <p:cNvPr id="13" name="任意多边形: 形状 34">
              <a:extLst>
                <a:ext uri="{FF2B5EF4-FFF2-40B4-BE49-F238E27FC236}">
                  <a16:creationId xmlns:a16="http://schemas.microsoft.com/office/drawing/2014/main" id="{404AA888-DB4A-26C4-98FD-98C6579A4295}"/>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4" name="任意多边形: 形状 35">
              <a:extLst>
                <a:ext uri="{FF2B5EF4-FFF2-40B4-BE49-F238E27FC236}">
                  <a16:creationId xmlns:a16="http://schemas.microsoft.com/office/drawing/2014/main" id="{B6F8126B-F897-208F-DF1D-B4690A48C7C9}"/>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5" name="任意多边形: 形状 36">
              <a:extLst>
                <a:ext uri="{FF2B5EF4-FFF2-40B4-BE49-F238E27FC236}">
                  <a16:creationId xmlns:a16="http://schemas.microsoft.com/office/drawing/2014/main" id="{91DBA80A-3492-3706-EDB2-313438FCB508}"/>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6" name="任意多边形: 形状 37">
              <a:extLst>
                <a:ext uri="{FF2B5EF4-FFF2-40B4-BE49-F238E27FC236}">
                  <a16:creationId xmlns:a16="http://schemas.microsoft.com/office/drawing/2014/main" id="{1C3AAE5F-40A9-9E4D-6D7C-9E215C41D372}"/>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7" name="任意多边形: 形状 38">
              <a:extLst>
                <a:ext uri="{FF2B5EF4-FFF2-40B4-BE49-F238E27FC236}">
                  <a16:creationId xmlns:a16="http://schemas.microsoft.com/office/drawing/2014/main" id="{FDEDEC3A-4ADC-F276-E8F2-01F74BD3A6CD}"/>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8" name="任意多边形: 形状 39">
              <a:extLst>
                <a:ext uri="{FF2B5EF4-FFF2-40B4-BE49-F238E27FC236}">
                  <a16:creationId xmlns:a16="http://schemas.microsoft.com/office/drawing/2014/main" id="{EE81CF78-0A81-78AE-5A0A-7FC0D4A2E27D}"/>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9" name="任意多边形: 形状 40">
              <a:extLst>
                <a:ext uri="{FF2B5EF4-FFF2-40B4-BE49-F238E27FC236}">
                  <a16:creationId xmlns:a16="http://schemas.microsoft.com/office/drawing/2014/main" id="{7C1F3744-3A81-6032-A6A7-57C11ED74FFF}"/>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grpSp>
      <p:pic>
        <p:nvPicPr>
          <p:cNvPr id="22" name="圖片 21" descr="一張含有 字型, 印刷術, 書法, 白色 的圖片&#10;&#10;自動產生的描述">
            <a:extLst>
              <a:ext uri="{FF2B5EF4-FFF2-40B4-BE49-F238E27FC236}">
                <a16:creationId xmlns:a16="http://schemas.microsoft.com/office/drawing/2014/main" id="{93ADF67F-66FD-8965-43A7-CE6CE096E139}"/>
              </a:ext>
            </a:extLst>
          </p:cNvPr>
          <p:cNvPicPr>
            <a:picLocks noChangeAspect="1"/>
          </p:cNvPicPr>
          <p:nvPr/>
        </p:nvPicPr>
        <p:blipFill>
          <a:blip r:embed="rId3"/>
          <a:stretch>
            <a:fillRect/>
          </a:stretch>
        </p:blipFill>
        <p:spPr>
          <a:xfrm>
            <a:off x="3567411" y="4072945"/>
            <a:ext cx="1542720" cy="283576"/>
          </a:xfrm>
          <a:prstGeom prst="rect">
            <a:avLst/>
          </a:prstGeom>
        </p:spPr>
      </p:pic>
      <p:pic>
        <p:nvPicPr>
          <p:cNvPr id="23" name="圖片 22" descr="一張含有 字型, 印刷術, 白色, 設計 的圖片&#10;&#10;自動產生的描述">
            <a:extLst>
              <a:ext uri="{FF2B5EF4-FFF2-40B4-BE49-F238E27FC236}">
                <a16:creationId xmlns:a16="http://schemas.microsoft.com/office/drawing/2014/main" id="{BE4D7661-52DD-EE76-981C-CD7F36E8023D}"/>
              </a:ext>
            </a:extLst>
          </p:cNvPr>
          <p:cNvPicPr>
            <a:picLocks noChangeAspect="1"/>
          </p:cNvPicPr>
          <p:nvPr/>
        </p:nvPicPr>
        <p:blipFill>
          <a:blip r:embed="rId4"/>
          <a:stretch>
            <a:fillRect/>
          </a:stretch>
        </p:blipFill>
        <p:spPr>
          <a:xfrm>
            <a:off x="3571343" y="4626296"/>
            <a:ext cx="1530291" cy="293504"/>
          </a:xfrm>
          <a:prstGeom prst="rect">
            <a:avLst/>
          </a:prstGeom>
        </p:spPr>
      </p:pic>
      <p:grpSp>
        <p:nvGrpSpPr>
          <p:cNvPr id="25" name="组合 2">
            <a:extLst>
              <a:ext uri="{FF2B5EF4-FFF2-40B4-BE49-F238E27FC236}">
                <a16:creationId xmlns:a16="http://schemas.microsoft.com/office/drawing/2014/main" id="{91B54F19-283A-55DA-1543-26E26E78545C}"/>
              </a:ext>
            </a:extLst>
          </p:cNvPr>
          <p:cNvGrpSpPr/>
          <p:nvPr/>
        </p:nvGrpSpPr>
        <p:grpSpPr>
          <a:xfrm>
            <a:off x="969499" y="319943"/>
            <a:ext cx="7717687" cy="670660"/>
            <a:chOff x="1971675" y="1477914"/>
            <a:chExt cx="5299780" cy="1521405"/>
          </a:xfrm>
        </p:grpSpPr>
        <p:sp>
          <p:nvSpPr>
            <p:cNvPr id="27" name="矩形 26">
              <a:extLst>
                <a:ext uri="{FF2B5EF4-FFF2-40B4-BE49-F238E27FC236}">
                  <a16:creationId xmlns:a16="http://schemas.microsoft.com/office/drawing/2014/main" id="{F236502D-E7E3-DDC0-9758-882C6E15EAE5}"/>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8" name="矩形 27">
              <a:extLst>
                <a:ext uri="{FF2B5EF4-FFF2-40B4-BE49-F238E27FC236}">
                  <a16:creationId xmlns:a16="http://schemas.microsoft.com/office/drawing/2014/main" id="{A70EF314-8BFA-3886-F3E4-AFA9FF4BB407}"/>
                </a:ext>
              </a:extLst>
            </p:cNvPr>
            <p:cNvSpPr/>
            <p:nvPr/>
          </p:nvSpPr>
          <p:spPr>
            <a:xfrm>
              <a:off x="1971675" y="1477914"/>
              <a:ext cx="5210175" cy="1352550"/>
            </a:xfrm>
            <a:prstGeom prst="rect">
              <a:avLst/>
            </a:prstGeom>
            <a:blipFill dpi="0" rotWithShape="1">
              <a:blip r:embed="rId5"/>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pic>
        <p:nvPicPr>
          <p:cNvPr id="30" name="圖片 29" descr="一張含有 字型, 印刷術, 筆跡, 書法 的圖片&#10;&#10;自動產生的描述">
            <a:extLst>
              <a:ext uri="{FF2B5EF4-FFF2-40B4-BE49-F238E27FC236}">
                <a16:creationId xmlns:a16="http://schemas.microsoft.com/office/drawing/2014/main" id="{20C8479C-D21A-CD41-453F-854494DB0673}"/>
              </a:ext>
            </a:extLst>
          </p:cNvPr>
          <p:cNvPicPr>
            <a:picLocks noChangeAspect="1"/>
          </p:cNvPicPr>
          <p:nvPr/>
        </p:nvPicPr>
        <p:blipFill>
          <a:blip r:embed="rId6"/>
          <a:stretch>
            <a:fillRect/>
          </a:stretch>
        </p:blipFill>
        <p:spPr>
          <a:xfrm>
            <a:off x="3571954" y="3489677"/>
            <a:ext cx="1542346" cy="383117"/>
          </a:xfrm>
          <a:prstGeom prst="rect">
            <a:avLst/>
          </a:prstGeom>
        </p:spPr>
      </p:pic>
      <p:sp>
        <p:nvSpPr>
          <p:cNvPr id="20" name="投影片編號版面配置區 6">
            <a:extLst>
              <a:ext uri="{FF2B5EF4-FFF2-40B4-BE49-F238E27FC236}">
                <a16:creationId xmlns:a16="http://schemas.microsoft.com/office/drawing/2014/main" id="{36E617E7-2E79-5234-597C-792F255DF5BD}"/>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10</a:t>
            </a:fld>
            <a:endParaRPr lang="zh-TW" altLang="en-US" dirty="0"/>
          </a:p>
        </p:txBody>
      </p:sp>
      <p:sp>
        <p:nvSpPr>
          <p:cNvPr id="24" name="文本框 41">
            <a:extLst>
              <a:ext uri="{FF2B5EF4-FFF2-40B4-BE49-F238E27FC236}">
                <a16:creationId xmlns:a16="http://schemas.microsoft.com/office/drawing/2014/main" id="{1381BE5A-957D-84F0-8FD2-69E85A0B5E30}"/>
              </a:ext>
            </a:extLst>
          </p:cNvPr>
          <p:cNvSpPr txBox="1"/>
          <p:nvPr/>
        </p:nvSpPr>
        <p:spPr>
          <a:xfrm>
            <a:off x="1099984" y="218724"/>
            <a:ext cx="9539548" cy="800219"/>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altLang="en-US" sz="3000" b="1" dirty="0">
                <a:solidFill>
                  <a:srgbClr val="000000"/>
                </a:solidFill>
                <a:cs typeface="Arial"/>
              </a:rPr>
              <a:t>問題描述與符號</a:t>
            </a:r>
          </a:p>
          <a:p>
            <a:pPr>
              <a:spcBef>
                <a:spcPts val="0"/>
              </a:spcBef>
              <a:spcAft>
                <a:spcPts val="0"/>
              </a:spcAft>
            </a:pPr>
            <a:r>
              <a:rPr lang="zh-TW" altLang="en-US" sz="1500" b="1" dirty="0">
                <a:solidFill>
                  <a:srgbClr val="1F1F1F"/>
                </a:solidFill>
                <a:latin typeface="Arial"/>
                <a:ea typeface="微软雅黑"/>
                <a:cs typeface="Arial"/>
              </a:rPr>
              <a:t>(</a:t>
            </a:r>
            <a:r>
              <a:rPr lang="en-US" altLang="zh-TW" sz="1600" b="1" dirty="0">
                <a:latin typeface="Calibri"/>
                <a:ea typeface="微软雅黑"/>
                <a:cs typeface="Calibri"/>
              </a:rPr>
              <a:t>Problem Description and Notations</a:t>
            </a:r>
            <a:r>
              <a:rPr lang="en-US" sz="1500" b="1" dirty="0">
                <a:solidFill>
                  <a:srgbClr val="1F1F1F"/>
                </a:solidFill>
                <a:latin typeface="Arial"/>
                <a:ea typeface="微软雅黑"/>
                <a:cs typeface="Arial"/>
              </a:rPr>
              <a:t>)</a:t>
            </a:r>
            <a:endParaRPr lang="zh-TW" altLang="en-US" sz="1500" b="1" dirty="0">
              <a:cs typeface="Arial"/>
            </a:endParaRPr>
          </a:p>
        </p:txBody>
      </p:sp>
    </p:spTree>
    <p:extLst>
      <p:ext uri="{BB962C8B-B14F-4D97-AF65-F5344CB8AC3E}">
        <p14:creationId xmlns:p14="http://schemas.microsoft.com/office/powerpoint/2010/main" val="3878974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AE8AF-5A9B-7586-FF69-19F6A4B6D20F}"/>
            </a:ext>
          </a:extLst>
        </p:cNvPr>
        <p:cNvGrpSpPr/>
        <p:nvPr/>
      </p:nvGrpSpPr>
      <p:grpSpPr>
        <a:xfrm>
          <a:off x="0" y="0"/>
          <a:ext cx="0" cy="0"/>
          <a:chOff x="0" y="0"/>
          <a:chExt cx="0" cy="0"/>
        </a:xfrm>
      </p:grpSpPr>
      <p:grpSp>
        <p:nvGrpSpPr>
          <p:cNvPr id="2" name="组合 5">
            <a:extLst>
              <a:ext uri="{FF2B5EF4-FFF2-40B4-BE49-F238E27FC236}">
                <a16:creationId xmlns:a16="http://schemas.microsoft.com/office/drawing/2014/main" id="{17A6BC59-3649-F2D6-5E93-A1F89AD452A8}"/>
              </a:ext>
            </a:extLst>
          </p:cNvPr>
          <p:cNvGrpSpPr/>
          <p:nvPr/>
        </p:nvGrpSpPr>
        <p:grpSpPr>
          <a:xfrm>
            <a:off x="8491511" y="3680862"/>
            <a:ext cx="6798968" cy="5078633"/>
            <a:chOff x="5095875" y="2847975"/>
            <a:chExt cx="4343400" cy="3244395"/>
          </a:xfrm>
        </p:grpSpPr>
        <p:sp>
          <p:nvSpPr>
            <p:cNvPr id="5" name="任意多边形: 形状 3">
              <a:extLst>
                <a:ext uri="{FF2B5EF4-FFF2-40B4-BE49-F238E27FC236}">
                  <a16:creationId xmlns:a16="http://schemas.microsoft.com/office/drawing/2014/main" id="{2F153B0E-9964-0811-875C-EBD781BF0DE1}"/>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6" name="任意多边形: 形状 20">
              <a:extLst>
                <a:ext uri="{FF2B5EF4-FFF2-40B4-BE49-F238E27FC236}">
                  <a16:creationId xmlns:a16="http://schemas.microsoft.com/office/drawing/2014/main" id="{BC030DB1-226A-EB08-44C8-D72D114D1914}"/>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7" name="任意多边形: 形状 28">
              <a:extLst>
                <a:ext uri="{FF2B5EF4-FFF2-40B4-BE49-F238E27FC236}">
                  <a16:creationId xmlns:a16="http://schemas.microsoft.com/office/drawing/2014/main" id="{17994EB1-B0CD-69F0-A19B-22F551229DFC}"/>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8" name="任意多边形: 形状 29">
              <a:extLst>
                <a:ext uri="{FF2B5EF4-FFF2-40B4-BE49-F238E27FC236}">
                  <a16:creationId xmlns:a16="http://schemas.microsoft.com/office/drawing/2014/main" id="{7FFBE86C-6A40-FD47-018F-D4FF2D326C29}"/>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9" name="任意多边形: 形状 30">
              <a:extLst>
                <a:ext uri="{FF2B5EF4-FFF2-40B4-BE49-F238E27FC236}">
                  <a16:creationId xmlns:a16="http://schemas.microsoft.com/office/drawing/2014/main" id="{DC10C0A5-B75A-B800-3729-EB2585619374}"/>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0" name="任意多边形: 形状 31">
              <a:extLst>
                <a:ext uri="{FF2B5EF4-FFF2-40B4-BE49-F238E27FC236}">
                  <a16:creationId xmlns:a16="http://schemas.microsoft.com/office/drawing/2014/main" id="{FD814FF6-1A33-1D0B-DF3A-27ADC0A2DB19}"/>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1" name="任意多边形: 形状 32">
              <a:extLst>
                <a:ext uri="{FF2B5EF4-FFF2-40B4-BE49-F238E27FC236}">
                  <a16:creationId xmlns:a16="http://schemas.microsoft.com/office/drawing/2014/main" id="{32DF8A2E-A539-9A35-413E-F2E8DDA05EFA}"/>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grpSp>
      <p:grpSp>
        <p:nvGrpSpPr>
          <p:cNvPr id="12" name="组合 33">
            <a:extLst>
              <a:ext uri="{FF2B5EF4-FFF2-40B4-BE49-F238E27FC236}">
                <a16:creationId xmlns:a16="http://schemas.microsoft.com/office/drawing/2014/main" id="{F15CBEEB-2C2C-E2EB-6CBC-A6CCAF7732D4}"/>
              </a:ext>
            </a:extLst>
          </p:cNvPr>
          <p:cNvGrpSpPr/>
          <p:nvPr/>
        </p:nvGrpSpPr>
        <p:grpSpPr>
          <a:xfrm>
            <a:off x="-1196699" y="-1325219"/>
            <a:ext cx="5791200" cy="4325860"/>
            <a:chOff x="5095875" y="2847975"/>
            <a:chExt cx="4343400" cy="3244395"/>
          </a:xfrm>
        </p:grpSpPr>
        <p:sp>
          <p:nvSpPr>
            <p:cNvPr id="13" name="任意多边形: 形状 34">
              <a:extLst>
                <a:ext uri="{FF2B5EF4-FFF2-40B4-BE49-F238E27FC236}">
                  <a16:creationId xmlns:a16="http://schemas.microsoft.com/office/drawing/2014/main" id="{404AA888-DB4A-26C4-98FD-98C6579A4295}"/>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4" name="任意多边形: 形状 35">
              <a:extLst>
                <a:ext uri="{FF2B5EF4-FFF2-40B4-BE49-F238E27FC236}">
                  <a16:creationId xmlns:a16="http://schemas.microsoft.com/office/drawing/2014/main" id="{B6F8126B-F897-208F-DF1D-B4690A48C7C9}"/>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5" name="任意多边形: 形状 36">
              <a:extLst>
                <a:ext uri="{FF2B5EF4-FFF2-40B4-BE49-F238E27FC236}">
                  <a16:creationId xmlns:a16="http://schemas.microsoft.com/office/drawing/2014/main" id="{91DBA80A-3492-3706-EDB2-313438FCB508}"/>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6" name="任意多边形: 形状 37">
              <a:extLst>
                <a:ext uri="{FF2B5EF4-FFF2-40B4-BE49-F238E27FC236}">
                  <a16:creationId xmlns:a16="http://schemas.microsoft.com/office/drawing/2014/main" id="{1C3AAE5F-40A9-9E4D-6D7C-9E215C41D372}"/>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7" name="任意多边形: 形状 38">
              <a:extLst>
                <a:ext uri="{FF2B5EF4-FFF2-40B4-BE49-F238E27FC236}">
                  <a16:creationId xmlns:a16="http://schemas.microsoft.com/office/drawing/2014/main" id="{FDEDEC3A-4ADC-F276-E8F2-01F74BD3A6CD}"/>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8" name="任意多边形: 形状 39">
              <a:extLst>
                <a:ext uri="{FF2B5EF4-FFF2-40B4-BE49-F238E27FC236}">
                  <a16:creationId xmlns:a16="http://schemas.microsoft.com/office/drawing/2014/main" id="{EE81CF78-0A81-78AE-5A0A-7FC0D4A2E27D}"/>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9" name="任意多边形: 形状 40">
              <a:extLst>
                <a:ext uri="{FF2B5EF4-FFF2-40B4-BE49-F238E27FC236}">
                  <a16:creationId xmlns:a16="http://schemas.microsoft.com/office/drawing/2014/main" id="{7C1F3744-3A81-6032-A6A7-57C11ED74FFF}"/>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grpSp>
      <p:grpSp>
        <p:nvGrpSpPr>
          <p:cNvPr id="25" name="组合 2">
            <a:extLst>
              <a:ext uri="{FF2B5EF4-FFF2-40B4-BE49-F238E27FC236}">
                <a16:creationId xmlns:a16="http://schemas.microsoft.com/office/drawing/2014/main" id="{91B54F19-283A-55DA-1543-26E26E78545C}"/>
              </a:ext>
            </a:extLst>
          </p:cNvPr>
          <p:cNvGrpSpPr/>
          <p:nvPr/>
        </p:nvGrpSpPr>
        <p:grpSpPr>
          <a:xfrm>
            <a:off x="969499" y="319945"/>
            <a:ext cx="7717687" cy="670660"/>
            <a:chOff x="1971675" y="1477914"/>
            <a:chExt cx="5299780" cy="1521405"/>
          </a:xfrm>
        </p:grpSpPr>
        <p:sp>
          <p:nvSpPr>
            <p:cNvPr id="27" name="矩形 26">
              <a:extLst>
                <a:ext uri="{FF2B5EF4-FFF2-40B4-BE49-F238E27FC236}">
                  <a16:creationId xmlns:a16="http://schemas.microsoft.com/office/drawing/2014/main" id="{F236502D-E7E3-DDC0-9758-882C6E15EAE5}"/>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8" name="矩形 27">
              <a:extLst>
                <a:ext uri="{FF2B5EF4-FFF2-40B4-BE49-F238E27FC236}">
                  <a16:creationId xmlns:a16="http://schemas.microsoft.com/office/drawing/2014/main" id="{A70EF314-8BFA-3886-F3E4-AFA9FF4BB407}"/>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mc:AlternateContent xmlns:mc="http://schemas.openxmlformats.org/markup-compatibility/2006">
        <mc:Choice xmlns:a14="http://schemas.microsoft.com/office/drawing/2010/main" Requires="a14">
          <p:sp>
            <p:nvSpPr>
              <p:cNvPr id="21" name="文字方塊 20">
                <a:extLst>
                  <a:ext uri="{FF2B5EF4-FFF2-40B4-BE49-F238E27FC236}">
                    <a16:creationId xmlns:a16="http://schemas.microsoft.com/office/drawing/2014/main" id="{7755C54B-BCAD-0D69-3556-9C1E58434800}"/>
                  </a:ext>
                </a:extLst>
              </p:cNvPr>
              <p:cNvSpPr txBox="1"/>
              <p:nvPr/>
            </p:nvSpPr>
            <p:spPr>
              <a:xfrm>
                <a:off x="1202887" y="1686061"/>
                <a:ext cx="10555637" cy="3928961"/>
              </a:xfrm>
              <a:prstGeom prst="rect">
                <a:avLst/>
              </a:prstGeom>
              <a:noFill/>
            </p:spPr>
            <p:txBody>
              <a:bodyPr wrap="square" lIns="91440" tIns="45720" rIns="91440" bIns="45720" rtlCol="0" anchor="t">
                <a:spAutoFit/>
              </a:bodyPr>
              <a:lstStyle/>
              <a:p>
                <a:r>
                  <a:rPr lang="en-US" altLang="zh-TW" sz="2400" b="1" dirty="0">
                    <a:latin typeface="Arial"/>
                    <a:ea typeface="宋体"/>
                    <a:cs typeface="Arial"/>
                  </a:rPr>
                  <a:t>FJSPT (</a:t>
                </a:r>
                <a:r>
                  <a:rPr lang="en-US" sz="2400" b="1" dirty="0">
                    <a:latin typeface="Arial"/>
                    <a:ea typeface="宋体"/>
                    <a:cs typeface="Arial"/>
                  </a:rPr>
                  <a:t>Flexible Job-shop Scheduling with Transportation Constraints</a:t>
                </a:r>
                <a:r>
                  <a:rPr lang="en-US" altLang="zh-TW" sz="2400" b="1" dirty="0">
                    <a:latin typeface="Arial"/>
                    <a:ea typeface="宋体"/>
                    <a:cs typeface="Arial"/>
                  </a:rPr>
                  <a:t>) </a:t>
                </a:r>
                <a:endParaRPr lang="zh-TW" altLang="en-US" sz="2400" b="1" dirty="0">
                  <a:latin typeface="Arial"/>
                  <a:ea typeface="宋体"/>
                  <a:cs typeface="Arial"/>
                </a:endParaRPr>
              </a:p>
              <a:p>
                <a:r>
                  <a:rPr lang="zh-TW" altLang="en-US" sz="2400" b="1" dirty="0">
                    <a:latin typeface="Arial"/>
                    <a:ea typeface="宋体"/>
                    <a:cs typeface="Arial"/>
                  </a:rPr>
                  <a:t>問題定義如下</a:t>
                </a:r>
                <a:r>
                  <a:rPr lang="en-US" sz="2400" b="1" dirty="0">
                    <a:latin typeface="Arial"/>
                    <a:ea typeface="宋体"/>
                    <a:cs typeface="Arial"/>
                  </a:rPr>
                  <a:t>：</a:t>
                </a:r>
                <a:endParaRPr lang="zh-TW" altLang="en-US" sz="2400" b="1" dirty="0">
                  <a:latin typeface="Arial"/>
                  <a:ea typeface="宋体"/>
                  <a:cs typeface="Arial"/>
                </a:endParaRPr>
              </a:p>
              <a:p>
                <a:endParaRPr lang="en-US" altLang="zh-TW" sz="2400" dirty="0">
                  <a:ea typeface="新細明體"/>
                </a:endParaRPr>
              </a:p>
              <a:p>
                <a:pPr marL="285115" indent="-285115">
                  <a:lnSpc>
                    <a:spcPct val="150000"/>
                  </a:lnSpc>
                  <a:buFont typeface="Arial" panose="020B0604020202020204" pitchFamily="34" charset="0"/>
                  <a:buChar char="•"/>
                </a:pPr>
                <a:r>
                  <a:rPr lang="zh-TW" altLang="en-US" sz="2400" b="1" dirty="0">
                    <a:latin typeface="Arial"/>
                    <a:ea typeface="宋体"/>
                    <a:cs typeface="Arial"/>
                  </a:rPr>
                  <a:t>作業細節</a:t>
                </a:r>
              </a:p>
              <a:p>
                <a:pPr marL="742315" lvl="1" indent="-285115">
                  <a:lnSpc>
                    <a:spcPct val="150000"/>
                  </a:lnSpc>
                  <a:buFont typeface="Courier New" panose="020B0604020202020204" pitchFamily="34" charset="0"/>
                  <a:buChar char="o"/>
                </a:pPr>
                <a:r>
                  <a:rPr lang="zh-TW" altLang="en-US" sz="2400" dirty="0">
                    <a:latin typeface="Arial"/>
                    <a:ea typeface="宋体"/>
                    <a:cs typeface="Arial"/>
                  </a:rPr>
                  <a:t>每個作業 </a:t>
                </a:r>
                <a14:m>
                  <m:oMath xmlns:m="http://schemas.openxmlformats.org/officeDocument/2006/math">
                    <m:sSub>
                      <m:sSubPr>
                        <m:ctrlPr>
                          <a:rPr lang="en-US" altLang="zh-TW" sz="2400" i="1" smtClean="0">
                            <a:latin typeface="Cambria Math" panose="02040503050406030204" pitchFamily="18" charset="0"/>
                            <a:ea typeface="+mn-lt"/>
                            <a:cs typeface="+mn-lt"/>
                          </a:rPr>
                        </m:ctrlPr>
                      </m:sSubPr>
                      <m:e>
                        <m:r>
                          <a:rPr lang="en-US" altLang="zh-TW" sz="2400" b="0" i="1" smtClean="0">
                            <a:latin typeface="Cambria Math" panose="02040503050406030204" pitchFamily="18" charset="0"/>
                            <a:ea typeface="+mn-lt"/>
                            <a:cs typeface="+mn-lt"/>
                          </a:rPr>
                          <m:t>𝐽</m:t>
                        </m:r>
                      </m:e>
                      <m:sub>
                        <m:r>
                          <a:rPr lang="en-US" altLang="zh-TW" sz="2400" b="0" i="1" smtClean="0">
                            <a:latin typeface="Cambria Math" panose="02040503050406030204" pitchFamily="18" charset="0"/>
                            <a:ea typeface="+mn-lt"/>
                            <a:cs typeface="+mn-lt"/>
                          </a:rPr>
                          <m:t>𝑖</m:t>
                        </m:r>
                      </m:sub>
                    </m:sSub>
                    <m:r>
                      <a:rPr lang="en-US" altLang="zh-TW" sz="2400" b="0" i="1" smtClean="0">
                        <a:latin typeface="Cambria Math" panose="02040503050406030204" pitchFamily="18" charset="0"/>
                        <a:ea typeface="+mn-lt"/>
                        <a:cs typeface="+mn-lt"/>
                      </a:rPr>
                      <m:t> </m:t>
                    </m:r>
                  </m:oMath>
                </a14:m>
                <a:r>
                  <a:rPr lang="en-US" altLang="zh-TW" sz="2400" dirty="0">
                    <a:latin typeface="Arial"/>
                    <a:ea typeface="宋体"/>
                    <a:cs typeface="Arial"/>
                  </a:rPr>
                  <a:t>  </a:t>
                </a:r>
                <a:r>
                  <a:rPr lang="zh-TW" altLang="en-US" sz="2400" dirty="0">
                    <a:latin typeface="Arial"/>
                    <a:ea typeface="宋体"/>
                    <a:cs typeface="Arial"/>
                  </a:rPr>
                  <a:t>包含 </a:t>
                </a:r>
                <a14:m>
                  <m:oMath xmlns:m="http://schemas.openxmlformats.org/officeDocument/2006/math">
                    <m:sSub>
                      <m:sSubPr>
                        <m:ctrlPr>
                          <a:rPr lang="en-US" altLang="zh-TW" sz="2400" i="1">
                            <a:latin typeface="Cambria Math" panose="02040503050406030204" pitchFamily="18" charset="0"/>
                            <a:ea typeface="+mn-lt"/>
                            <a:cs typeface="+mn-lt"/>
                          </a:rPr>
                        </m:ctrlPr>
                      </m:sSubPr>
                      <m:e>
                        <m:r>
                          <a:rPr lang="en-US" altLang="zh-TW" sz="2400" b="0" i="1" smtClean="0">
                            <a:latin typeface="Cambria Math" panose="02040503050406030204" pitchFamily="18" charset="0"/>
                            <a:ea typeface="+mn-lt"/>
                            <a:cs typeface="+mn-lt"/>
                          </a:rPr>
                          <m:t>𝑛</m:t>
                        </m:r>
                      </m:e>
                      <m:sub>
                        <m:r>
                          <a:rPr lang="en-US" altLang="zh-TW" sz="2400" b="0" i="1" smtClean="0">
                            <a:latin typeface="Cambria Math" panose="02040503050406030204" pitchFamily="18" charset="0"/>
                            <a:ea typeface="+mn-lt"/>
                            <a:cs typeface="+mn-lt"/>
                          </a:rPr>
                          <m:t>𝑖</m:t>
                        </m:r>
                      </m:sub>
                    </m:sSub>
                  </m:oMath>
                </a14:m>
                <a:r>
                  <a:rPr lang="en-US" altLang="zh-TW" sz="2400" dirty="0">
                    <a:latin typeface="Arial"/>
                    <a:ea typeface="宋体"/>
                    <a:cs typeface="Arial"/>
                  </a:rPr>
                  <a:t> </a:t>
                </a:r>
                <a:r>
                  <a:rPr lang="zh-TW" altLang="en-US" sz="2400" dirty="0">
                    <a:latin typeface="Arial"/>
                    <a:ea typeface="宋体"/>
                    <a:cs typeface="Arial"/>
                  </a:rPr>
                  <a:t>個連續操作 </a:t>
                </a:r>
                <a14:m>
                  <m:oMath xmlns:m="http://schemas.openxmlformats.org/officeDocument/2006/math">
                    <m:sSub>
                      <m:sSubPr>
                        <m:ctrlPr>
                          <a:rPr lang="en-US" altLang="zh-TW" sz="2400" i="1">
                            <a:latin typeface="Cambria Math" panose="02040503050406030204" pitchFamily="18" charset="0"/>
                            <a:ea typeface="+mn-lt"/>
                            <a:cs typeface="+mn-lt"/>
                          </a:rPr>
                        </m:ctrlPr>
                      </m:sSubPr>
                      <m:e>
                        <m:r>
                          <a:rPr lang="en-US" altLang="zh-TW" sz="2400" b="0" i="1" smtClean="0">
                            <a:latin typeface="Cambria Math" panose="02040503050406030204" pitchFamily="18" charset="0"/>
                            <a:ea typeface="+mn-lt"/>
                            <a:cs typeface="+mn-lt"/>
                          </a:rPr>
                          <m:t>𝑂</m:t>
                        </m:r>
                      </m:e>
                      <m:sub>
                        <m:r>
                          <a:rPr lang="en-US" altLang="zh-TW" sz="2400" b="0" i="1" smtClean="0">
                            <a:latin typeface="Cambria Math" panose="02040503050406030204" pitchFamily="18" charset="0"/>
                            <a:ea typeface="+mn-lt"/>
                            <a:cs typeface="+mn-lt"/>
                          </a:rPr>
                          <m:t>𝑖</m:t>
                        </m:r>
                      </m:sub>
                    </m:sSub>
                    <m:r>
                      <a:rPr lang="en-US" altLang="zh-TW" sz="2400" b="0" i="1" smtClean="0">
                        <a:latin typeface="Cambria Math" panose="02040503050406030204" pitchFamily="18" charset="0"/>
                        <a:ea typeface="+mn-lt"/>
                        <a:cs typeface="+mn-lt"/>
                      </a:rPr>
                      <m:t>={</m:t>
                    </m:r>
                    <m:sSub>
                      <m:sSubPr>
                        <m:ctrlPr>
                          <a:rPr lang="en-US" altLang="zh-TW" sz="2400" i="1">
                            <a:latin typeface="Cambria Math" panose="02040503050406030204" pitchFamily="18" charset="0"/>
                            <a:ea typeface="+mn-lt"/>
                            <a:cs typeface="+mn-lt"/>
                          </a:rPr>
                        </m:ctrlPr>
                      </m:sSubPr>
                      <m:e>
                        <m:r>
                          <a:rPr lang="en-US" altLang="zh-TW" sz="2400" b="0" i="1" smtClean="0">
                            <a:latin typeface="Cambria Math" panose="02040503050406030204" pitchFamily="18" charset="0"/>
                            <a:ea typeface="+mn-lt"/>
                            <a:cs typeface="+mn-lt"/>
                          </a:rPr>
                          <m:t>𝑂</m:t>
                        </m:r>
                      </m:e>
                      <m:sub>
                        <m:r>
                          <a:rPr lang="en-US" altLang="zh-TW" sz="2400" b="0" i="1" smtClean="0">
                            <a:latin typeface="Cambria Math" panose="02040503050406030204" pitchFamily="18" charset="0"/>
                            <a:ea typeface="+mn-lt"/>
                            <a:cs typeface="+mn-lt"/>
                          </a:rPr>
                          <m:t>𝑖</m:t>
                        </m:r>
                        <m:r>
                          <a:rPr lang="en-US" altLang="zh-TW" sz="2400" b="0" i="1" smtClean="0">
                            <a:latin typeface="Cambria Math" panose="02040503050406030204" pitchFamily="18" charset="0"/>
                            <a:ea typeface="+mn-lt"/>
                            <a:cs typeface="+mn-lt"/>
                          </a:rPr>
                          <m:t>1</m:t>
                        </m:r>
                      </m:sub>
                    </m:sSub>
                    <m:r>
                      <a:rPr lang="en-US" altLang="zh-TW" sz="2400" b="0" i="1" smtClean="0">
                        <a:latin typeface="Cambria Math" panose="02040503050406030204" pitchFamily="18" charset="0"/>
                        <a:ea typeface="+mn-lt"/>
                        <a:cs typeface="+mn-lt"/>
                      </a:rPr>
                      <m:t>,…,</m:t>
                    </m:r>
                    <m:sSub>
                      <m:sSubPr>
                        <m:ctrlPr>
                          <a:rPr lang="en-US" altLang="zh-TW" sz="2400" i="1">
                            <a:latin typeface="Cambria Math" panose="02040503050406030204" pitchFamily="18" charset="0"/>
                            <a:ea typeface="+mn-lt"/>
                            <a:cs typeface="+mn-lt"/>
                          </a:rPr>
                        </m:ctrlPr>
                      </m:sSubPr>
                      <m:e>
                        <m:r>
                          <a:rPr lang="en-US" altLang="zh-TW" sz="2400" b="0" i="1" smtClean="0">
                            <a:latin typeface="Cambria Math" panose="02040503050406030204" pitchFamily="18" charset="0"/>
                            <a:ea typeface="+mn-lt"/>
                            <a:cs typeface="+mn-lt"/>
                          </a:rPr>
                          <m:t>𝑂</m:t>
                        </m:r>
                      </m:e>
                      <m:sub>
                        <m:r>
                          <a:rPr lang="en-US" altLang="zh-TW" sz="2400" b="0" i="1" smtClean="0">
                            <a:latin typeface="Cambria Math" panose="02040503050406030204" pitchFamily="18" charset="0"/>
                            <a:ea typeface="+mn-lt"/>
                            <a:cs typeface="+mn-lt"/>
                          </a:rPr>
                          <m:t>𝑖</m:t>
                        </m:r>
                        <m:sSub>
                          <m:sSubPr>
                            <m:ctrlPr>
                              <a:rPr lang="en-US" altLang="zh-TW" sz="2400" b="0" i="1" smtClean="0">
                                <a:latin typeface="Cambria Math" panose="02040503050406030204" pitchFamily="18" charset="0"/>
                                <a:ea typeface="+mn-lt"/>
                                <a:cs typeface="+mn-lt"/>
                              </a:rPr>
                            </m:ctrlPr>
                          </m:sSubPr>
                          <m:e>
                            <m:r>
                              <a:rPr lang="en-US" altLang="zh-TW" sz="2400" b="0" i="1" smtClean="0">
                                <a:latin typeface="Cambria Math" panose="02040503050406030204" pitchFamily="18" charset="0"/>
                                <a:ea typeface="+mn-lt"/>
                                <a:cs typeface="+mn-lt"/>
                              </a:rPr>
                              <m:t>𝑛</m:t>
                            </m:r>
                          </m:e>
                          <m:sub>
                            <m:r>
                              <a:rPr lang="en-US" altLang="zh-TW" sz="2400" b="0" i="1" smtClean="0">
                                <a:latin typeface="Cambria Math" panose="02040503050406030204" pitchFamily="18" charset="0"/>
                                <a:ea typeface="+mn-lt"/>
                                <a:cs typeface="+mn-lt"/>
                              </a:rPr>
                              <m:t>𝑖</m:t>
                            </m:r>
                          </m:sub>
                        </m:sSub>
                      </m:sub>
                    </m:sSub>
                    <m:r>
                      <a:rPr lang="en-US" altLang="zh-TW" sz="2400" b="0" i="1" smtClean="0">
                        <a:latin typeface="Cambria Math" panose="02040503050406030204" pitchFamily="18" charset="0"/>
                        <a:ea typeface="+mn-lt"/>
                        <a:cs typeface="+mn-lt"/>
                      </a:rPr>
                      <m:t>}</m:t>
                    </m:r>
                    <m:r>
                      <a:rPr lang="en-US" altLang="zh-TW" sz="2400" i="1">
                        <a:latin typeface="Cambria Math" panose="02040503050406030204" pitchFamily="18" charset="0"/>
                        <a:ea typeface="+mn-lt"/>
                        <a:cs typeface="+mn-lt"/>
                      </a:rPr>
                      <m:t> </m:t>
                    </m:r>
                  </m:oMath>
                </a14:m>
                <a:r>
                  <a:rPr lang="zh-TW" altLang="en-US" sz="2400" dirty="0">
                    <a:latin typeface="Arial"/>
                    <a:ea typeface="宋体"/>
                    <a:cs typeface="Arial"/>
                  </a:rPr>
                  <a:t>，並具有先後順序約束。操作</a:t>
                </a:r>
                <a:r>
                  <a:rPr lang="en-US" altLang="zh-TW" sz="2400" dirty="0">
                    <a:latin typeface="Arial"/>
                    <a:ea typeface="宋体"/>
                    <a:cs typeface="Arial"/>
                  </a:rPr>
                  <a:t> </a:t>
                </a:r>
                <a14:m>
                  <m:oMath xmlns:m="http://schemas.openxmlformats.org/officeDocument/2006/math">
                    <m:sSub>
                      <m:sSubPr>
                        <m:ctrlPr>
                          <a:rPr lang="en-US" altLang="zh-TW" sz="2400" i="1">
                            <a:latin typeface="Cambria Math" panose="02040503050406030204" pitchFamily="18" charset="0"/>
                            <a:ea typeface="+mn-lt"/>
                            <a:cs typeface="+mn-lt"/>
                          </a:rPr>
                        </m:ctrlPr>
                      </m:sSubPr>
                      <m:e>
                        <m:r>
                          <a:rPr lang="en-US" altLang="zh-TW" sz="2400" b="0" i="1" smtClean="0">
                            <a:latin typeface="Cambria Math" panose="02040503050406030204" pitchFamily="18" charset="0"/>
                            <a:ea typeface="+mn-lt"/>
                            <a:cs typeface="+mn-lt"/>
                          </a:rPr>
                          <m:t>𝑂</m:t>
                        </m:r>
                      </m:e>
                      <m:sub>
                        <m:r>
                          <a:rPr lang="en-US" altLang="zh-TW" sz="2400" b="0" i="1" smtClean="0">
                            <a:latin typeface="Cambria Math" panose="02040503050406030204" pitchFamily="18" charset="0"/>
                            <a:ea typeface="+mn-lt"/>
                            <a:cs typeface="+mn-lt"/>
                          </a:rPr>
                          <m:t>𝑖𝑗</m:t>
                        </m:r>
                      </m:sub>
                    </m:sSub>
                    <m:r>
                      <a:rPr lang="en-US" altLang="zh-TW" sz="2400" i="1">
                        <a:latin typeface="Cambria Math" panose="02040503050406030204" pitchFamily="18" charset="0"/>
                        <a:ea typeface="+mn-lt"/>
                        <a:cs typeface="+mn-lt"/>
                      </a:rPr>
                      <m:t> </m:t>
                    </m:r>
                  </m:oMath>
                </a14:m>
                <a:r>
                  <a:rPr lang="zh-TW" altLang="en-US" sz="2400" dirty="0">
                    <a:latin typeface="Arial"/>
                    <a:ea typeface="宋体"/>
                    <a:cs typeface="Arial"/>
                  </a:rPr>
                  <a:t>可在其兼容機器集合 </a:t>
                </a:r>
                <a14:m>
                  <m:oMath xmlns:m="http://schemas.openxmlformats.org/officeDocument/2006/math">
                    <m:sSub>
                      <m:sSubPr>
                        <m:ctrlPr>
                          <a:rPr lang="en-US" altLang="zh-TW" sz="2400" i="1">
                            <a:latin typeface="Cambria Math" panose="02040503050406030204" pitchFamily="18" charset="0"/>
                            <a:ea typeface="+mn-lt"/>
                            <a:cs typeface="+mn-lt"/>
                          </a:rPr>
                        </m:ctrlPr>
                      </m:sSubPr>
                      <m:e>
                        <m:r>
                          <a:rPr lang="en-US" altLang="zh-TW" sz="2400" b="0" i="1" smtClean="0">
                            <a:latin typeface="Cambria Math" panose="02040503050406030204" pitchFamily="18" charset="0"/>
                            <a:ea typeface="+mn-lt"/>
                            <a:cs typeface="+mn-lt"/>
                          </a:rPr>
                          <m:t>𝑀</m:t>
                        </m:r>
                      </m:e>
                      <m:sub>
                        <m:r>
                          <a:rPr lang="en-US" altLang="zh-TW" sz="2400" b="0" i="1" smtClean="0">
                            <a:latin typeface="Cambria Math" panose="02040503050406030204" pitchFamily="18" charset="0"/>
                            <a:ea typeface="+mn-lt"/>
                            <a:cs typeface="+mn-lt"/>
                          </a:rPr>
                          <m:t>𝑖𝑗</m:t>
                        </m:r>
                      </m:sub>
                    </m:sSub>
                    <m:r>
                      <a:rPr lang="en-US" altLang="zh-TW" sz="2400" i="1" smtClean="0">
                        <a:latin typeface="Cambria Math" panose="02040503050406030204" pitchFamily="18" charset="0"/>
                        <a:ea typeface="Cambria Math" panose="02040503050406030204" pitchFamily="18" charset="0"/>
                        <a:cs typeface="+mn-lt"/>
                      </a:rPr>
                      <m:t>⊆</m:t>
                    </m:r>
                    <m:r>
                      <a:rPr lang="en-US" altLang="zh-TW" sz="2400" b="0" i="1" smtClean="0">
                        <a:latin typeface="Cambria Math" panose="02040503050406030204" pitchFamily="18" charset="0"/>
                        <a:ea typeface="Cambria Math" panose="02040503050406030204" pitchFamily="18" charset="0"/>
                        <a:cs typeface="+mn-lt"/>
                      </a:rPr>
                      <m:t>𝑀</m:t>
                    </m:r>
                  </m:oMath>
                </a14:m>
                <a:r>
                  <a:rPr lang="en-US" altLang="zh-TW" sz="2400" dirty="0">
                    <a:latin typeface="Arial"/>
                    <a:ea typeface="宋体"/>
                    <a:cs typeface="Arial"/>
                  </a:rPr>
                  <a:t> </a:t>
                </a:r>
                <a:r>
                  <a:rPr lang="zh-TW" altLang="en-US" sz="2400" dirty="0">
                    <a:latin typeface="Arial"/>
                    <a:ea typeface="宋体"/>
                    <a:cs typeface="Arial"/>
                  </a:rPr>
                  <a:t>上執行，但每台機器所需的處理時間 </a:t>
                </a:r>
                <a14:m>
                  <m:oMath xmlns:m="http://schemas.openxmlformats.org/officeDocument/2006/math">
                    <m:sSub>
                      <m:sSubPr>
                        <m:ctrlPr>
                          <a:rPr lang="en-US" altLang="zh-TW" sz="2400" i="1">
                            <a:latin typeface="Cambria Math" panose="02040503050406030204" pitchFamily="18" charset="0"/>
                            <a:ea typeface="+mn-lt"/>
                            <a:cs typeface="+mn-lt"/>
                          </a:rPr>
                        </m:ctrlPr>
                      </m:sSubPr>
                      <m:e>
                        <m:r>
                          <a:rPr lang="en-US" altLang="zh-TW" sz="2400" b="0" i="1" smtClean="0">
                            <a:latin typeface="Cambria Math" panose="02040503050406030204" pitchFamily="18" charset="0"/>
                            <a:ea typeface="+mn-lt"/>
                            <a:cs typeface="+mn-lt"/>
                          </a:rPr>
                          <m:t>𝑇</m:t>
                        </m:r>
                      </m:e>
                      <m:sub>
                        <m:r>
                          <a:rPr lang="en-US" altLang="zh-TW" sz="2400" b="0" i="1" smtClean="0">
                            <a:latin typeface="Cambria Math" panose="02040503050406030204" pitchFamily="18" charset="0"/>
                            <a:ea typeface="+mn-lt"/>
                            <a:cs typeface="+mn-lt"/>
                          </a:rPr>
                          <m:t>𝑖𝑗𝑘𝑝</m:t>
                        </m:r>
                      </m:sub>
                    </m:sSub>
                  </m:oMath>
                </a14:m>
                <a:r>
                  <a:rPr lang="zh-TW" altLang="en-US" sz="2400" dirty="0">
                    <a:latin typeface="Arial"/>
                    <a:ea typeface="宋体"/>
                    <a:cs typeface="Arial"/>
                  </a:rPr>
                  <a:t>可能不同。</a:t>
                </a:r>
              </a:p>
              <a:p>
                <a:r>
                  <a:rPr lang="en-US" altLang="zh-TW" sz="2400" dirty="0">
                    <a:ea typeface="新細明體"/>
                  </a:rPr>
                  <a:t>   </a:t>
                </a:r>
                <a:endParaRPr lang="zh-TW" altLang="en-US" sz="2400" dirty="0">
                  <a:ea typeface="新細明體"/>
                </a:endParaRPr>
              </a:p>
            </p:txBody>
          </p:sp>
        </mc:Choice>
        <mc:Fallback>
          <p:sp>
            <p:nvSpPr>
              <p:cNvPr id="21" name="文字方塊 20">
                <a:extLst>
                  <a:ext uri="{FF2B5EF4-FFF2-40B4-BE49-F238E27FC236}">
                    <a16:creationId xmlns:a16="http://schemas.microsoft.com/office/drawing/2014/main" id="{7755C54B-BCAD-0D69-3556-9C1E58434800}"/>
                  </a:ext>
                </a:extLst>
              </p:cNvPr>
              <p:cNvSpPr txBox="1">
                <a:spLocks noRot="1" noChangeAspect="1" noMove="1" noResize="1" noEditPoints="1" noAdjustHandles="1" noChangeArrowheads="1" noChangeShapeType="1" noTextEdit="1"/>
              </p:cNvSpPr>
              <p:nvPr/>
            </p:nvSpPr>
            <p:spPr>
              <a:xfrm>
                <a:off x="1202887" y="1686061"/>
                <a:ext cx="10555637" cy="3928961"/>
              </a:xfrm>
              <a:prstGeom prst="rect">
                <a:avLst/>
              </a:prstGeom>
              <a:blipFill>
                <a:blip r:embed="rId4"/>
                <a:stretch>
                  <a:fillRect l="-841" t="-1286" r="-481"/>
                </a:stretch>
              </a:blipFill>
            </p:spPr>
            <p:txBody>
              <a:bodyPr/>
              <a:lstStyle/>
              <a:p>
                <a:r>
                  <a:rPr lang="zh-TW" altLang="en-US">
                    <a:noFill/>
                  </a:rPr>
                  <a:t> </a:t>
                </a:r>
              </a:p>
            </p:txBody>
          </p:sp>
        </mc:Fallback>
      </mc:AlternateContent>
      <p:sp>
        <p:nvSpPr>
          <p:cNvPr id="3" name="投影片編號版面配置區 6">
            <a:extLst>
              <a:ext uri="{FF2B5EF4-FFF2-40B4-BE49-F238E27FC236}">
                <a16:creationId xmlns:a16="http://schemas.microsoft.com/office/drawing/2014/main" id="{AAE059B1-60D6-A092-922A-E197F7F8284D}"/>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11</a:t>
            </a:fld>
            <a:endParaRPr lang="zh-TW" altLang="en-US" dirty="0"/>
          </a:p>
        </p:txBody>
      </p:sp>
      <p:sp>
        <p:nvSpPr>
          <p:cNvPr id="4" name="文本框 41">
            <a:extLst>
              <a:ext uri="{FF2B5EF4-FFF2-40B4-BE49-F238E27FC236}">
                <a16:creationId xmlns:a16="http://schemas.microsoft.com/office/drawing/2014/main" id="{B0A3BAE0-5F99-D36A-2D9A-33A5033A0E23}"/>
              </a:ext>
            </a:extLst>
          </p:cNvPr>
          <p:cNvSpPr txBox="1"/>
          <p:nvPr/>
        </p:nvSpPr>
        <p:spPr>
          <a:xfrm>
            <a:off x="1099984" y="218724"/>
            <a:ext cx="9539548" cy="800219"/>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altLang="en-US" sz="3000" b="1" dirty="0">
                <a:solidFill>
                  <a:srgbClr val="000000"/>
                </a:solidFill>
                <a:cs typeface="Arial"/>
              </a:rPr>
              <a:t>問題描述與符號</a:t>
            </a:r>
          </a:p>
          <a:p>
            <a:pPr>
              <a:spcBef>
                <a:spcPts val="0"/>
              </a:spcBef>
              <a:spcAft>
                <a:spcPts val="0"/>
              </a:spcAft>
            </a:pPr>
            <a:r>
              <a:rPr lang="zh-TW" altLang="en-US" sz="1500" b="1" dirty="0">
                <a:solidFill>
                  <a:srgbClr val="1F1F1F"/>
                </a:solidFill>
                <a:latin typeface="Arial"/>
                <a:ea typeface="微软雅黑"/>
                <a:cs typeface="Arial"/>
              </a:rPr>
              <a:t>(</a:t>
            </a:r>
            <a:r>
              <a:rPr lang="en-US" altLang="zh-TW" sz="1600" b="1" dirty="0">
                <a:latin typeface="Calibri"/>
                <a:ea typeface="微软雅黑"/>
                <a:cs typeface="Calibri"/>
              </a:rPr>
              <a:t>Problem Description and Notations</a:t>
            </a:r>
            <a:r>
              <a:rPr lang="en-US" sz="1500" b="1" dirty="0">
                <a:solidFill>
                  <a:srgbClr val="1F1F1F"/>
                </a:solidFill>
                <a:latin typeface="Arial"/>
                <a:ea typeface="微软雅黑"/>
                <a:cs typeface="Arial"/>
              </a:rPr>
              <a:t>)</a:t>
            </a:r>
            <a:endParaRPr lang="zh-TW" altLang="en-US" sz="1500" b="1" dirty="0">
              <a:cs typeface="Arial"/>
            </a:endParaRPr>
          </a:p>
        </p:txBody>
      </p:sp>
    </p:spTree>
    <p:extLst>
      <p:ext uri="{BB962C8B-B14F-4D97-AF65-F5344CB8AC3E}">
        <p14:creationId xmlns:p14="http://schemas.microsoft.com/office/powerpoint/2010/main" val="2188999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AE8AF-5A9B-7586-FF69-19F6A4B6D20F}"/>
            </a:ext>
          </a:extLst>
        </p:cNvPr>
        <p:cNvGrpSpPr/>
        <p:nvPr/>
      </p:nvGrpSpPr>
      <p:grpSpPr>
        <a:xfrm>
          <a:off x="0" y="0"/>
          <a:ext cx="0" cy="0"/>
          <a:chOff x="0" y="0"/>
          <a:chExt cx="0" cy="0"/>
        </a:xfrm>
      </p:grpSpPr>
      <p:grpSp>
        <p:nvGrpSpPr>
          <p:cNvPr id="2" name="组合 5">
            <a:extLst>
              <a:ext uri="{FF2B5EF4-FFF2-40B4-BE49-F238E27FC236}">
                <a16:creationId xmlns:a16="http://schemas.microsoft.com/office/drawing/2014/main" id="{17A6BC59-3649-F2D6-5E93-A1F89AD452A8}"/>
              </a:ext>
            </a:extLst>
          </p:cNvPr>
          <p:cNvGrpSpPr/>
          <p:nvPr/>
        </p:nvGrpSpPr>
        <p:grpSpPr>
          <a:xfrm>
            <a:off x="8491511" y="3680862"/>
            <a:ext cx="6798968" cy="5078633"/>
            <a:chOff x="5095875" y="2847975"/>
            <a:chExt cx="4343400" cy="3244395"/>
          </a:xfrm>
        </p:grpSpPr>
        <p:sp>
          <p:nvSpPr>
            <p:cNvPr id="5" name="任意多边形: 形状 3">
              <a:extLst>
                <a:ext uri="{FF2B5EF4-FFF2-40B4-BE49-F238E27FC236}">
                  <a16:creationId xmlns:a16="http://schemas.microsoft.com/office/drawing/2014/main" id="{2F153B0E-9964-0811-875C-EBD781BF0DE1}"/>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6" name="任意多边形: 形状 20">
              <a:extLst>
                <a:ext uri="{FF2B5EF4-FFF2-40B4-BE49-F238E27FC236}">
                  <a16:creationId xmlns:a16="http://schemas.microsoft.com/office/drawing/2014/main" id="{BC030DB1-226A-EB08-44C8-D72D114D1914}"/>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7" name="任意多边形: 形状 28">
              <a:extLst>
                <a:ext uri="{FF2B5EF4-FFF2-40B4-BE49-F238E27FC236}">
                  <a16:creationId xmlns:a16="http://schemas.microsoft.com/office/drawing/2014/main" id="{17994EB1-B0CD-69F0-A19B-22F551229DFC}"/>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8" name="任意多边形: 形状 29">
              <a:extLst>
                <a:ext uri="{FF2B5EF4-FFF2-40B4-BE49-F238E27FC236}">
                  <a16:creationId xmlns:a16="http://schemas.microsoft.com/office/drawing/2014/main" id="{7FFBE86C-6A40-FD47-018F-D4FF2D326C29}"/>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9" name="任意多边形: 形状 30">
              <a:extLst>
                <a:ext uri="{FF2B5EF4-FFF2-40B4-BE49-F238E27FC236}">
                  <a16:creationId xmlns:a16="http://schemas.microsoft.com/office/drawing/2014/main" id="{DC10C0A5-B75A-B800-3729-EB2585619374}"/>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0" name="任意多边形: 形状 31">
              <a:extLst>
                <a:ext uri="{FF2B5EF4-FFF2-40B4-BE49-F238E27FC236}">
                  <a16:creationId xmlns:a16="http://schemas.microsoft.com/office/drawing/2014/main" id="{FD814FF6-1A33-1D0B-DF3A-27ADC0A2DB19}"/>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1" name="任意多边形: 形状 32">
              <a:extLst>
                <a:ext uri="{FF2B5EF4-FFF2-40B4-BE49-F238E27FC236}">
                  <a16:creationId xmlns:a16="http://schemas.microsoft.com/office/drawing/2014/main" id="{32DF8A2E-A539-9A35-413E-F2E8DDA05EFA}"/>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grpSp>
      <p:grpSp>
        <p:nvGrpSpPr>
          <p:cNvPr id="12" name="组合 33">
            <a:extLst>
              <a:ext uri="{FF2B5EF4-FFF2-40B4-BE49-F238E27FC236}">
                <a16:creationId xmlns:a16="http://schemas.microsoft.com/office/drawing/2014/main" id="{F15CBEEB-2C2C-E2EB-6CBC-A6CCAF7732D4}"/>
              </a:ext>
            </a:extLst>
          </p:cNvPr>
          <p:cNvGrpSpPr/>
          <p:nvPr/>
        </p:nvGrpSpPr>
        <p:grpSpPr>
          <a:xfrm>
            <a:off x="-1196699" y="-1325219"/>
            <a:ext cx="5791200" cy="4325860"/>
            <a:chOff x="5095875" y="2847975"/>
            <a:chExt cx="4343400" cy="3244395"/>
          </a:xfrm>
        </p:grpSpPr>
        <p:sp>
          <p:nvSpPr>
            <p:cNvPr id="13" name="任意多边形: 形状 34">
              <a:extLst>
                <a:ext uri="{FF2B5EF4-FFF2-40B4-BE49-F238E27FC236}">
                  <a16:creationId xmlns:a16="http://schemas.microsoft.com/office/drawing/2014/main" id="{404AA888-DB4A-26C4-98FD-98C6579A4295}"/>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4" name="任意多边形: 形状 35">
              <a:extLst>
                <a:ext uri="{FF2B5EF4-FFF2-40B4-BE49-F238E27FC236}">
                  <a16:creationId xmlns:a16="http://schemas.microsoft.com/office/drawing/2014/main" id="{B6F8126B-F897-208F-DF1D-B4690A48C7C9}"/>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5" name="任意多边形: 形状 36">
              <a:extLst>
                <a:ext uri="{FF2B5EF4-FFF2-40B4-BE49-F238E27FC236}">
                  <a16:creationId xmlns:a16="http://schemas.microsoft.com/office/drawing/2014/main" id="{91DBA80A-3492-3706-EDB2-313438FCB508}"/>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6" name="任意多边形: 形状 37">
              <a:extLst>
                <a:ext uri="{FF2B5EF4-FFF2-40B4-BE49-F238E27FC236}">
                  <a16:creationId xmlns:a16="http://schemas.microsoft.com/office/drawing/2014/main" id="{1C3AAE5F-40A9-9E4D-6D7C-9E215C41D372}"/>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7" name="任意多边形: 形状 38">
              <a:extLst>
                <a:ext uri="{FF2B5EF4-FFF2-40B4-BE49-F238E27FC236}">
                  <a16:creationId xmlns:a16="http://schemas.microsoft.com/office/drawing/2014/main" id="{FDEDEC3A-4ADC-F276-E8F2-01F74BD3A6CD}"/>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8" name="任意多边形: 形状 39">
              <a:extLst>
                <a:ext uri="{FF2B5EF4-FFF2-40B4-BE49-F238E27FC236}">
                  <a16:creationId xmlns:a16="http://schemas.microsoft.com/office/drawing/2014/main" id="{EE81CF78-0A81-78AE-5A0A-7FC0D4A2E27D}"/>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9" name="任意多边形: 形状 40">
              <a:extLst>
                <a:ext uri="{FF2B5EF4-FFF2-40B4-BE49-F238E27FC236}">
                  <a16:creationId xmlns:a16="http://schemas.microsoft.com/office/drawing/2014/main" id="{7C1F3744-3A81-6032-A6A7-57C11ED74FFF}"/>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grpSp>
      <p:grpSp>
        <p:nvGrpSpPr>
          <p:cNvPr id="25" name="组合 2">
            <a:extLst>
              <a:ext uri="{FF2B5EF4-FFF2-40B4-BE49-F238E27FC236}">
                <a16:creationId xmlns:a16="http://schemas.microsoft.com/office/drawing/2014/main" id="{91B54F19-283A-55DA-1543-26E26E78545C}"/>
              </a:ext>
            </a:extLst>
          </p:cNvPr>
          <p:cNvGrpSpPr/>
          <p:nvPr/>
        </p:nvGrpSpPr>
        <p:grpSpPr>
          <a:xfrm>
            <a:off x="969499" y="319945"/>
            <a:ext cx="7717687" cy="670660"/>
            <a:chOff x="1971675" y="1477914"/>
            <a:chExt cx="5299780" cy="1521405"/>
          </a:xfrm>
        </p:grpSpPr>
        <p:sp>
          <p:nvSpPr>
            <p:cNvPr id="27" name="矩形 26">
              <a:extLst>
                <a:ext uri="{FF2B5EF4-FFF2-40B4-BE49-F238E27FC236}">
                  <a16:creationId xmlns:a16="http://schemas.microsoft.com/office/drawing/2014/main" id="{F236502D-E7E3-DDC0-9758-882C6E15EAE5}"/>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8" name="矩形 27">
              <a:extLst>
                <a:ext uri="{FF2B5EF4-FFF2-40B4-BE49-F238E27FC236}">
                  <a16:creationId xmlns:a16="http://schemas.microsoft.com/office/drawing/2014/main" id="{A70EF314-8BFA-3886-F3E4-AFA9FF4BB407}"/>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mc:AlternateContent xmlns:mc="http://schemas.openxmlformats.org/markup-compatibility/2006">
        <mc:Choice xmlns:a14="http://schemas.microsoft.com/office/drawing/2010/main" Requires="a14">
          <p:sp>
            <p:nvSpPr>
              <p:cNvPr id="23" name="文字方塊 22">
                <a:extLst>
                  <a:ext uri="{FF2B5EF4-FFF2-40B4-BE49-F238E27FC236}">
                    <a16:creationId xmlns:a16="http://schemas.microsoft.com/office/drawing/2014/main" id="{8E70B7EA-6B90-E532-290D-62C6E4588569}"/>
                  </a:ext>
                </a:extLst>
              </p:cNvPr>
              <p:cNvSpPr txBox="1"/>
              <p:nvPr/>
            </p:nvSpPr>
            <p:spPr>
              <a:xfrm>
                <a:off x="1202887" y="1686061"/>
                <a:ext cx="10555637" cy="4653005"/>
              </a:xfrm>
              <a:prstGeom prst="rect">
                <a:avLst/>
              </a:prstGeom>
              <a:noFill/>
            </p:spPr>
            <p:txBody>
              <a:bodyPr wrap="square" lIns="91440" tIns="45720" rIns="91440" bIns="45720" rtlCol="0" anchor="t">
                <a:spAutoFit/>
              </a:bodyPr>
              <a:lstStyle/>
              <a:p>
                <a:r>
                  <a:rPr lang="en-US" altLang="zh-TW" sz="2400" b="1" dirty="0">
                    <a:latin typeface="Arial"/>
                    <a:ea typeface="宋体"/>
                    <a:cs typeface="Arial"/>
                  </a:rPr>
                  <a:t>FJSPT (</a:t>
                </a:r>
                <a:r>
                  <a:rPr lang="en-US" sz="2400" b="1" dirty="0">
                    <a:latin typeface="Arial"/>
                    <a:ea typeface="宋体"/>
                    <a:cs typeface="Arial"/>
                  </a:rPr>
                  <a:t>Flexible Job-shop Scheduling with Transportation Constraints</a:t>
                </a:r>
                <a:r>
                  <a:rPr lang="en-US" altLang="zh-TW" sz="2400" b="1" dirty="0">
                    <a:latin typeface="Arial"/>
                    <a:ea typeface="宋体"/>
                    <a:cs typeface="Arial"/>
                  </a:rPr>
                  <a:t>) </a:t>
                </a:r>
                <a:endParaRPr lang="zh-TW" altLang="en-US" sz="2400" b="1" dirty="0">
                  <a:latin typeface="Arial"/>
                  <a:ea typeface="宋体"/>
                  <a:cs typeface="Arial"/>
                </a:endParaRPr>
              </a:p>
              <a:p>
                <a:r>
                  <a:rPr lang="zh-TW" altLang="en-US" sz="2400" b="1" dirty="0">
                    <a:latin typeface="Arial"/>
                    <a:ea typeface="宋体"/>
                    <a:cs typeface="Arial"/>
                  </a:rPr>
                  <a:t>問題定義如下</a:t>
                </a:r>
                <a:r>
                  <a:rPr lang="en-US" sz="2400" b="1" dirty="0">
                    <a:latin typeface="Arial"/>
                    <a:ea typeface="宋体"/>
                    <a:cs typeface="Arial"/>
                  </a:rPr>
                  <a:t>：</a:t>
                </a:r>
                <a:endParaRPr lang="zh-TW" altLang="en-US" sz="2400" b="1" dirty="0">
                  <a:latin typeface="Arial"/>
                  <a:ea typeface="宋体"/>
                  <a:cs typeface="Arial"/>
                </a:endParaRPr>
              </a:p>
              <a:p>
                <a:endParaRPr lang="en-US" altLang="zh-TW" sz="2400" dirty="0">
                  <a:ea typeface="新細明體"/>
                </a:endParaRPr>
              </a:p>
              <a:p>
                <a:pPr marL="285115" indent="-285115">
                  <a:lnSpc>
                    <a:spcPct val="150000"/>
                  </a:lnSpc>
                  <a:buFont typeface="Arial" panose="020B0604020202020204" pitchFamily="34" charset="0"/>
                  <a:buChar char="•"/>
                </a:pPr>
                <a:r>
                  <a:rPr lang="zh-TW" altLang="en-US" sz="2400" b="1" dirty="0">
                    <a:latin typeface="Arial"/>
                    <a:ea typeface="宋体"/>
                    <a:cs typeface="Arial"/>
                  </a:rPr>
                  <a:t>運輸需求</a:t>
                </a:r>
              </a:p>
              <a:p>
                <a:pPr marL="742315" lvl="1" indent="-285115">
                  <a:lnSpc>
                    <a:spcPct val="150000"/>
                  </a:lnSpc>
                  <a:buFont typeface="Courier New" panose="020B0604020202020204" pitchFamily="34" charset="0"/>
                  <a:buChar char="o"/>
                </a:pPr>
                <a:r>
                  <a:rPr lang="zh-TW" altLang="en-US" sz="2000" dirty="0">
                    <a:ea typeface="+mn-lt"/>
                    <a:cs typeface="+mn-lt"/>
                  </a:rPr>
                  <a:t>要將</a:t>
                </a:r>
                <a:r>
                  <a:rPr lang="zh-TW" sz="2000" dirty="0">
                    <a:ea typeface="+mn-lt"/>
                    <a:cs typeface="+mn-lt"/>
                  </a:rPr>
                  <a:t>操作 </a:t>
                </a:r>
                <a14:m>
                  <m:oMath xmlns:m="http://schemas.openxmlformats.org/officeDocument/2006/math">
                    <m:sSub>
                      <m:sSubPr>
                        <m:ctrlPr>
                          <a:rPr lang="en-US" altLang="zh-TW" sz="2000" i="1" smtClean="0">
                            <a:latin typeface="Cambria Math" panose="02040503050406030204" pitchFamily="18" charset="0"/>
                            <a:ea typeface="+mn-lt"/>
                            <a:cs typeface="+mn-lt"/>
                          </a:rPr>
                        </m:ctrlPr>
                      </m:sSubPr>
                      <m:e>
                        <m:r>
                          <a:rPr lang="en-US" altLang="zh-TW" sz="2000" b="0" i="1" smtClean="0">
                            <a:latin typeface="Cambria Math" panose="02040503050406030204" pitchFamily="18" charset="0"/>
                            <a:ea typeface="+mn-lt"/>
                            <a:cs typeface="+mn-lt"/>
                          </a:rPr>
                          <m:t>𝑂</m:t>
                        </m:r>
                      </m:e>
                      <m:sub>
                        <m:r>
                          <a:rPr lang="en-US" altLang="zh-TW" sz="2000" b="0" i="1" smtClean="0">
                            <a:latin typeface="Cambria Math" panose="02040503050406030204" pitchFamily="18" charset="0"/>
                            <a:ea typeface="+mn-lt"/>
                            <a:cs typeface="+mn-lt"/>
                          </a:rPr>
                          <m:t>𝑖𝑗</m:t>
                        </m:r>
                      </m:sub>
                    </m:sSub>
                  </m:oMath>
                </a14:m>
                <a:r>
                  <a:rPr lang="zh-TW" altLang="en-US" sz="2000" dirty="0">
                    <a:ea typeface="+mn-lt"/>
                    <a:cs typeface="+mn-lt"/>
                  </a:rPr>
                  <a:t> 分配到</a:t>
                </a:r>
                <a:r>
                  <a:rPr lang="zh-TW" sz="2000" dirty="0">
                    <a:ea typeface="+mn-lt"/>
                    <a:cs typeface="+mn-lt"/>
                  </a:rPr>
                  <a:t>機器 </a:t>
                </a:r>
                <a14:m>
                  <m:oMath xmlns:m="http://schemas.openxmlformats.org/officeDocument/2006/math">
                    <m:sSub>
                      <m:sSubPr>
                        <m:ctrlPr>
                          <a:rPr lang="en-US" altLang="zh-TW" sz="2000" i="1">
                            <a:latin typeface="Cambria Math" panose="02040503050406030204" pitchFamily="18" charset="0"/>
                            <a:ea typeface="+mn-lt"/>
                            <a:cs typeface="+mn-lt"/>
                          </a:rPr>
                        </m:ctrlPr>
                      </m:sSubPr>
                      <m:e>
                        <m:r>
                          <a:rPr lang="en-US" altLang="zh-TW" sz="2000" i="1">
                            <a:latin typeface="Cambria Math" panose="02040503050406030204" pitchFamily="18" charset="0"/>
                            <a:ea typeface="+mn-lt"/>
                            <a:cs typeface="+mn-lt"/>
                          </a:rPr>
                          <m:t>𝑀</m:t>
                        </m:r>
                      </m:e>
                      <m:sub>
                        <m:r>
                          <a:rPr lang="en-US" altLang="zh-TW" sz="2000" i="1">
                            <a:latin typeface="Cambria Math" panose="02040503050406030204" pitchFamily="18" charset="0"/>
                            <a:ea typeface="+mn-lt"/>
                            <a:cs typeface="+mn-lt"/>
                          </a:rPr>
                          <m:t>𝑘</m:t>
                        </m:r>
                      </m:sub>
                    </m:sSub>
                  </m:oMath>
                </a14:m>
                <a:r>
                  <a:rPr lang="zh-TW" sz="2000" dirty="0">
                    <a:ea typeface="+mn-lt"/>
                    <a:cs typeface="+mn-lt"/>
                  </a:rPr>
                  <a:t> 上，</a:t>
                </a:r>
                <a:r>
                  <a:rPr lang="zh-TW" altLang="en-US" sz="2000" dirty="0">
                    <a:ea typeface="+mn-lt"/>
                    <a:cs typeface="+mn-lt"/>
                  </a:rPr>
                  <a:t>需要車輛 </a:t>
                </a:r>
                <a14:m>
                  <m:oMath xmlns:m="http://schemas.openxmlformats.org/officeDocument/2006/math">
                    <m:sSub>
                      <m:sSubPr>
                        <m:ctrlPr>
                          <a:rPr lang="en-US" altLang="zh-TW" sz="2000" i="1">
                            <a:latin typeface="Cambria Math" panose="02040503050406030204" pitchFamily="18" charset="0"/>
                            <a:ea typeface="+mn-lt"/>
                            <a:cs typeface="+mn-lt"/>
                          </a:rPr>
                        </m:ctrlPr>
                      </m:sSubPr>
                      <m:e>
                        <m:r>
                          <a:rPr lang="en-US" altLang="zh-TW" sz="2000" b="0" i="1" smtClean="0">
                            <a:latin typeface="Cambria Math" panose="02040503050406030204" pitchFamily="18" charset="0"/>
                            <a:ea typeface="+mn-lt"/>
                            <a:cs typeface="+mn-lt"/>
                          </a:rPr>
                          <m:t>𝑉</m:t>
                        </m:r>
                      </m:e>
                      <m:sub>
                        <m:r>
                          <a:rPr lang="en-US" altLang="zh-TW" sz="2000" b="0" i="1" smtClean="0">
                            <a:latin typeface="Cambria Math" panose="02040503050406030204" pitchFamily="18" charset="0"/>
                            <a:ea typeface="+mn-lt"/>
                            <a:cs typeface="+mn-lt"/>
                          </a:rPr>
                          <m:t>𝑢</m:t>
                        </m:r>
                      </m:sub>
                    </m:sSub>
                  </m:oMath>
                </a14:m>
                <a:r>
                  <a:rPr lang="en-US" altLang="zh-TW" sz="2000" dirty="0">
                    <a:ea typeface="+mn-lt"/>
                    <a:cs typeface="+mn-lt"/>
                  </a:rPr>
                  <a:t> </a:t>
                </a:r>
                <a:r>
                  <a:rPr lang="zh-TW" altLang="en-US" sz="2000" dirty="0">
                    <a:ea typeface="+mn-lt"/>
                    <a:cs typeface="+mn-lt"/>
                  </a:rPr>
                  <a:t>將中間產品運送到</a:t>
                </a:r>
                <a:r>
                  <a:rPr lang="zh-TW" sz="2000" dirty="0">
                    <a:ea typeface="+mn-lt"/>
                    <a:cs typeface="+mn-lt"/>
                  </a:rPr>
                  <a:t>機器</a:t>
                </a:r>
                <a:r>
                  <a:rPr lang="zh-TW" altLang="en-US" sz="2000" dirty="0">
                    <a:ea typeface="+mn-lt"/>
                    <a:cs typeface="+mn-lt"/>
                  </a:rPr>
                  <a:t>。運輸</a:t>
                </a:r>
                <a:r>
                  <a:rPr lang="zh-TW" sz="2000" dirty="0">
                    <a:ea typeface="+mn-lt"/>
                    <a:cs typeface="+mn-lt"/>
                  </a:rPr>
                  <a:t>時間</a:t>
                </a:r>
                <a:r>
                  <a:rPr lang="zh-TW" altLang="en-US" sz="2000" dirty="0">
                    <a:ea typeface="+mn-lt"/>
                    <a:cs typeface="+mn-lt"/>
                  </a:rPr>
                  <a:t>由以下兩部分組成：</a:t>
                </a:r>
                <a:endParaRPr lang="zh-TW" altLang="en-US" sz="2000" dirty="0">
                  <a:ea typeface="新細明體"/>
                </a:endParaRPr>
              </a:p>
              <a:p>
                <a:pPr marL="1199515" lvl="2" indent="-285115">
                  <a:lnSpc>
                    <a:spcPct val="150000"/>
                  </a:lnSpc>
                  <a:buFont typeface="Wingdings" panose="020B0604020202020204" pitchFamily="34" charset="0"/>
                  <a:buChar char="§"/>
                </a:pPr>
                <a:r>
                  <a:rPr lang="zh-TW" sz="2000" b="1" dirty="0">
                    <a:ea typeface="+mn-lt"/>
                    <a:cs typeface="+mn-lt"/>
                  </a:rPr>
                  <a:t>裝載時間 </a:t>
                </a:r>
                <a14:m>
                  <m:oMath xmlns:m="http://schemas.openxmlformats.org/officeDocument/2006/math">
                    <m:sSubSup>
                      <m:sSubSupPr>
                        <m:ctrlPr>
                          <a:rPr lang="en-US" altLang="zh-TW" sz="2000" b="1" i="1" smtClean="0">
                            <a:latin typeface="Cambria Math" panose="02040503050406030204" pitchFamily="18" charset="0"/>
                            <a:ea typeface="+mn-lt"/>
                            <a:cs typeface="+mn-lt"/>
                          </a:rPr>
                        </m:ctrlPr>
                      </m:sSubSupPr>
                      <m:e>
                        <m:r>
                          <a:rPr lang="en-US" altLang="zh-TW" sz="2000" b="1" i="1" smtClean="0">
                            <a:latin typeface="Cambria Math" panose="02040503050406030204" pitchFamily="18" charset="0"/>
                            <a:ea typeface="+mn-lt"/>
                            <a:cs typeface="+mn-lt"/>
                          </a:rPr>
                          <m:t>𝑻</m:t>
                        </m:r>
                      </m:e>
                      <m:sub>
                        <m:r>
                          <a:rPr lang="en-US" altLang="zh-TW" sz="2000" b="1" i="1" smtClean="0">
                            <a:latin typeface="Cambria Math" panose="02040503050406030204" pitchFamily="18" charset="0"/>
                            <a:ea typeface="+mn-lt"/>
                            <a:cs typeface="+mn-lt"/>
                          </a:rPr>
                          <m:t>𝒊𝒋𝒖</m:t>
                        </m:r>
                      </m:sub>
                      <m:sup>
                        <m:r>
                          <a:rPr lang="en-US" altLang="zh-TW" sz="2000" b="1" i="1" smtClean="0">
                            <a:latin typeface="Cambria Math" panose="02040503050406030204" pitchFamily="18" charset="0"/>
                            <a:ea typeface="+mn-lt"/>
                            <a:cs typeface="+mn-lt"/>
                          </a:rPr>
                          <m:t>𝒕</m:t>
                        </m:r>
                      </m:sup>
                    </m:sSubSup>
                  </m:oMath>
                </a14:m>
                <a:r>
                  <a:rPr lang="zh-TW" sz="2000" b="1" dirty="0">
                    <a:ea typeface="+mn-lt"/>
                    <a:cs typeface="+mn-lt"/>
                  </a:rPr>
                  <a:t>：</a:t>
                </a:r>
                <a:r>
                  <a:rPr lang="zh-TW" sz="2000" dirty="0">
                    <a:ea typeface="+mn-lt"/>
                    <a:cs typeface="+mn-lt"/>
                  </a:rPr>
                  <a:t> 車輛 </a:t>
                </a:r>
                <a14:m>
                  <m:oMath xmlns:m="http://schemas.openxmlformats.org/officeDocument/2006/math">
                    <m:sSub>
                      <m:sSubPr>
                        <m:ctrlPr>
                          <a:rPr lang="en-US" altLang="zh-TW" sz="2000" i="1">
                            <a:latin typeface="Cambria Math" panose="02040503050406030204" pitchFamily="18" charset="0"/>
                            <a:ea typeface="+mn-lt"/>
                            <a:cs typeface="+mn-lt"/>
                          </a:rPr>
                        </m:ctrlPr>
                      </m:sSubPr>
                      <m:e>
                        <m:r>
                          <a:rPr lang="en-US" altLang="zh-TW" sz="2000" i="1">
                            <a:latin typeface="Cambria Math" panose="02040503050406030204" pitchFamily="18" charset="0"/>
                            <a:ea typeface="+mn-lt"/>
                            <a:cs typeface="+mn-lt"/>
                          </a:rPr>
                          <m:t>𝑉</m:t>
                        </m:r>
                      </m:e>
                      <m:sub>
                        <m:r>
                          <a:rPr lang="en-US" altLang="zh-TW" sz="2000" i="1">
                            <a:latin typeface="Cambria Math" panose="02040503050406030204" pitchFamily="18" charset="0"/>
                            <a:ea typeface="+mn-lt"/>
                            <a:cs typeface="+mn-lt"/>
                          </a:rPr>
                          <m:t>𝑢</m:t>
                        </m:r>
                      </m:sub>
                    </m:sSub>
                  </m:oMath>
                </a14:m>
                <a:r>
                  <a:rPr lang="zh-TW" sz="2000" dirty="0">
                    <a:ea typeface="+mn-lt"/>
                    <a:cs typeface="+mn-lt"/>
                  </a:rPr>
                  <a:t> 將產品從 </a:t>
                </a:r>
                <a14:m>
                  <m:oMath xmlns:m="http://schemas.openxmlformats.org/officeDocument/2006/math">
                    <m:sSub>
                      <m:sSubPr>
                        <m:ctrlPr>
                          <a:rPr lang="en-US" altLang="zh-TW" sz="2000" i="1">
                            <a:latin typeface="Cambria Math" panose="02040503050406030204" pitchFamily="18" charset="0"/>
                            <a:ea typeface="+mn-lt"/>
                            <a:cs typeface="+mn-lt"/>
                          </a:rPr>
                        </m:ctrlPr>
                      </m:sSubPr>
                      <m:e>
                        <m:r>
                          <a:rPr lang="en-US" altLang="zh-TW" sz="2000" b="0" i="1" smtClean="0">
                            <a:latin typeface="Cambria Math" panose="02040503050406030204" pitchFamily="18" charset="0"/>
                            <a:ea typeface="+mn-lt"/>
                            <a:cs typeface="+mn-lt"/>
                          </a:rPr>
                          <m:t>𝑂</m:t>
                        </m:r>
                      </m:e>
                      <m:sub>
                        <m:r>
                          <a:rPr lang="en-US" altLang="zh-TW" sz="2000" b="0" i="1" smtClean="0">
                            <a:latin typeface="Cambria Math" panose="02040503050406030204" pitchFamily="18" charset="0"/>
                            <a:ea typeface="+mn-lt"/>
                            <a:cs typeface="+mn-lt"/>
                          </a:rPr>
                          <m:t>𝑖𝑗</m:t>
                        </m:r>
                      </m:sub>
                    </m:sSub>
                  </m:oMath>
                </a14:m>
                <a:r>
                  <a:rPr lang="zh-TW" sz="2000" dirty="0">
                    <a:ea typeface="+mn-lt"/>
                    <a:cs typeface="+mn-lt"/>
                  </a:rPr>
                  <a:t> 的位置裝載起來的時間。</a:t>
                </a:r>
                <a:endParaRPr lang="zh-TW" altLang="en-US" sz="2000" dirty="0">
                  <a:ea typeface="新細明體"/>
                </a:endParaRPr>
              </a:p>
              <a:p>
                <a:pPr marL="1199515" lvl="2" indent="-285115">
                  <a:lnSpc>
                    <a:spcPct val="150000"/>
                  </a:lnSpc>
                  <a:buFont typeface="Wingdings" panose="020B0604020202020204" pitchFamily="34" charset="0"/>
                  <a:buChar char="§"/>
                </a:pPr>
                <a:r>
                  <a:rPr lang="zh-TW" sz="2000" b="1" dirty="0">
                    <a:ea typeface="+mn-lt"/>
                    <a:cs typeface="+mn-lt"/>
                  </a:rPr>
                  <a:t>運送時間</a:t>
                </a:r>
                <a:r>
                  <a:rPr lang="en-US" altLang="zh-TW" sz="2000" b="1" dirty="0">
                    <a:ea typeface="+mn-lt"/>
                    <a:cs typeface="+mn-lt"/>
                  </a:rPr>
                  <a:t> </a:t>
                </a:r>
                <a14:m>
                  <m:oMath xmlns:m="http://schemas.openxmlformats.org/officeDocument/2006/math">
                    <m:sSubSup>
                      <m:sSubSupPr>
                        <m:ctrlPr>
                          <a:rPr lang="en-US" altLang="zh-TW" sz="2000" b="1" i="1" smtClean="0">
                            <a:latin typeface="Cambria Math" panose="02040503050406030204" pitchFamily="18" charset="0"/>
                            <a:ea typeface="+mn-lt"/>
                            <a:cs typeface="+mn-lt"/>
                          </a:rPr>
                        </m:ctrlPr>
                      </m:sSubSupPr>
                      <m:e>
                        <m:r>
                          <a:rPr lang="en-US" altLang="zh-TW" sz="2000" b="1" i="1" smtClean="0">
                            <a:latin typeface="Cambria Math" panose="02040503050406030204" pitchFamily="18" charset="0"/>
                            <a:ea typeface="+mn-lt"/>
                            <a:cs typeface="+mn-lt"/>
                          </a:rPr>
                          <m:t>𝑻</m:t>
                        </m:r>
                      </m:e>
                      <m:sub>
                        <m:r>
                          <a:rPr lang="en-US" altLang="zh-TW" sz="2000" b="1" i="1" smtClean="0">
                            <a:latin typeface="Cambria Math" panose="02040503050406030204" pitchFamily="18" charset="0"/>
                            <a:ea typeface="+mn-lt"/>
                            <a:cs typeface="+mn-lt"/>
                          </a:rPr>
                          <m:t>𝒌</m:t>
                        </m:r>
                        <m:sSup>
                          <m:sSupPr>
                            <m:ctrlPr>
                              <a:rPr lang="en-US" altLang="zh-TW" sz="2000" b="1" i="1" smtClean="0">
                                <a:latin typeface="Cambria Math" panose="02040503050406030204" pitchFamily="18" charset="0"/>
                                <a:ea typeface="+mn-lt"/>
                                <a:cs typeface="+mn-lt"/>
                              </a:rPr>
                            </m:ctrlPr>
                          </m:sSupPr>
                          <m:e>
                            <m:r>
                              <a:rPr lang="en-US" altLang="zh-TW" sz="2000" b="1" i="1" smtClean="0">
                                <a:latin typeface="Cambria Math" panose="02040503050406030204" pitchFamily="18" charset="0"/>
                                <a:ea typeface="+mn-lt"/>
                                <a:cs typeface="+mn-lt"/>
                              </a:rPr>
                              <m:t>𝒌</m:t>
                            </m:r>
                          </m:e>
                          <m:sup>
                            <m:r>
                              <a:rPr lang="en-US" altLang="zh-TW" sz="2000" b="1" i="1" smtClean="0">
                                <a:latin typeface="Cambria Math" panose="02040503050406030204" pitchFamily="18" charset="0"/>
                                <a:ea typeface="+mn-lt"/>
                                <a:cs typeface="+mn-lt"/>
                              </a:rPr>
                              <m:t>′</m:t>
                            </m:r>
                          </m:sup>
                        </m:sSup>
                      </m:sub>
                      <m:sup>
                        <m:r>
                          <a:rPr lang="en-US" altLang="zh-TW" sz="2000" b="1" i="1" smtClean="0">
                            <a:latin typeface="Cambria Math" panose="02040503050406030204" pitchFamily="18" charset="0"/>
                            <a:ea typeface="+mn-lt"/>
                            <a:cs typeface="+mn-lt"/>
                          </a:rPr>
                          <m:t>𝒕</m:t>
                        </m:r>
                      </m:sup>
                    </m:sSubSup>
                    <m:r>
                      <a:rPr lang="en-US" altLang="zh-TW" sz="2000" b="1" i="1" smtClean="0">
                        <a:latin typeface="Cambria Math" panose="02040503050406030204" pitchFamily="18" charset="0"/>
                        <a:ea typeface="+mn-lt"/>
                        <a:cs typeface="+mn-lt"/>
                      </a:rPr>
                      <m:t> </m:t>
                    </m:r>
                  </m:oMath>
                </a14:m>
                <a:r>
                  <a:rPr lang="zh-TW" sz="2000" b="1" dirty="0">
                    <a:ea typeface="+mn-lt"/>
                    <a:cs typeface="+mn-lt"/>
                  </a:rPr>
                  <a:t>：</a:t>
                </a:r>
                <a:r>
                  <a:rPr lang="zh-TW" sz="2000" dirty="0">
                    <a:ea typeface="+mn-lt"/>
                    <a:cs typeface="+mn-lt"/>
                  </a:rPr>
                  <a:t> 車輛 </a:t>
                </a:r>
                <a14:m>
                  <m:oMath xmlns:m="http://schemas.openxmlformats.org/officeDocument/2006/math">
                    <m:sSub>
                      <m:sSubPr>
                        <m:ctrlPr>
                          <a:rPr lang="en-US" altLang="zh-TW" sz="2000" i="1">
                            <a:latin typeface="Cambria Math" panose="02040503050406030204" pitchFamily="18" charset="0"/>
                            <a:ea typeface="+mn-lt"/>
                            <a:cs typeface="+mn-lt"/>
                          </a:rPr>
                        </m:ctrlPr>
                      </m:sSubPr>
                      <m:e>
                        <m:r>
                          <a:rPr lang="en-US" altLang="zh-TW" sz="2000" i="1">
                            <a:latin typeface="Cambria Math" panose="02040503050406030204" pitchFamily="18" charset="0"/>
                            <a:ea typeface="+mn-lt"/>
                            <a:cs typeface="+mn-lt"/>
                          </a:rPr>
                          <m:t>𝑉</m:t>
                        </m:r>
                      </m:e>
                      <m:sub>
                        <m:r>
                          <a:rPr lang="en-US" altLang="zh-TW" sz="2000" i="1">
                            <a:latin typeface="Cambria Math" panose="02040503050406030204" pitchFamily="18" charset="0"/>
                            <a:ea typeface="+mn-lt"/>
                            <a:cs typeface="+mn-lt"/>
                          </a:rPr>
                          <m:t>𝑢</m:t>
                        </m:r>
                      </m:sub>
                    </m:sSub>
                  </m:oMath>
                </a14:m>
                <a:r>
                  <a:rPr lang="zh-TW" sz="2000" dirty="0">
                    <a:ea typeface="+mn-lt"/>
                    <a:cs typeface="+mn-lt"/>
                  </a:rPr>
                  <a:t> 從機器 </a:t>
                </a:r>
                <a14:m>
                  <m:oMath xmlns:m="http://schemas.openxmlformats.org/officeDocument/2006/math">
                    <m:sSub>
                      <m:sSubPr>
                        <m:ctrlPr>
                          <a:rPr lang="en-US" altLang="zh-TW" sz="2000" i="1">
                            <a:latin typeface="Cambria Math" panose="02040503050406030204" pitchFamily="18" charset="0"/>
                            <a:ea typeface="+mn-lt"/>
                            <a:cs typeface="+mn-lt"/>
                          </a:rPr>
                        </m:ctrlPr>
                      </m:sSubPr>
                      <m:e>
                        <m:r>
                          <a:rPr lang="en-US" altLang="zh-TW" sz="2000" b="0" i="1" smtClean="0">
                            <a:latin typeface="Cambria Math" panose="02040503050406030204" pitchFamily="18" charset="0"/>
                            <a:ea typeface="+mn-lt"/>
                            <a:cs typeface="+mn-lt"/>
                          </a:rPr>
                          <m:t>𝑀</m:t>
                        </m:r>
                      </m:e>
                      <m:sub>
                        <m:r>
                          <a:rPr lang="en-US" altLang="zh-TW" sz="2000" b="0" i="1" smtClean="0">
                            <a:latin typeface="Cambria Math" panose="02040503050406030204" pitchFamily="18" charset="0"/>
                            <a:ea typeface="+mn-lt"/>
                            <a:cs typeface="+mn-lt"/>
                          </a:rPr>
                          <m:t>𝑘</m:t>
                        </m:r>
                      </m:sub>
                    </m:sSub>
                  </m:oMath>
                </a14:m>
                <a:r>
                  <a:rPr lang="zh-TW" sz="2000" dirty="0">
                    <a:ea typeface="+mn-lt"/>
                    <a:cs typeface="+mn-lt"/>
                  </a:rPr>
                  <a:t> 運送到 </a:t>
                </a:r>
                <a14:m>
                  <m:oMath xmlns:m="http://schemas.openxmlformats.org/officeDocument/2006/math">
                    <m:sSub>
                      <m:sSubPr>
                        <m:ctrlPr>
                          <a:rPr lang="en-US" altLang="zh-TW" sz="2000" i="1">
                            <a:latin typeface="Cambria Math" panose="02040503050406030204" pitchFamily="18" charset="0"/>
                            <a:ea typeface="+mn-lt"/>
                            <a:cs typeface="+mn-lt"/>
                          </a:rPr>
                        </m:ctrlPr>
                      </m:sSubPr>
                      <m:e>
                        <m:r>
                          <a:rPr lang="en-US" altLang="zh-TW" sz="2000" b="0" i="1" smtClean="0">
                            <a:latin typeface="Cambria Math" panose="02040503050406030204" pitchFamily="18" charset="0"/>
                            <a:ea typeface="+mn-lt"/>
                            <a:cs typeface="+mn-lt"/>
                          </a:rPr>
                          <m:t>𝑀</m:t>
                        </m:r>
                      </m:e>
                      <m:sub>
                        <m:sSup>
                          <m:sSupPr>
                            <m:ctrlPr>
                              <a:rPr lang="en-US" altLang="zh-TW" sz="2000" i="1" smtClean="0">
                                <a:latin typeface="Cambria Math" panose="02040503050406030204" pitchFamily="18" charset="0"/>
                                <a:ea typeface="+mn-lt"/>
                                <a:cs typeface="+mn-lt"/>
                              </a:rPr>
                            </m:ctrlPr>
                          </m:sSupPr>
                          <m:e>
                            <m:r>
                              <a:rPr lang="en-US" altLang="zh-TW" sz="2000" b="0" i="1" smtClean="0">
                                <a:latin typeface="Cambria Math" panose="02040503050406030204" pitchFamily="18" charset="0"/>
                                <a:ea typeface="+mn-lt"/>
                                <a:cs typeface="+mn-lt"/>
                              </a:rPr>
                              <m:t>𝑘</m:t>
                            </m:r>
                          </m:e>
                          <m:sup>
                            <m:r>
                              <a:rPr lang="en-US" altLang="zh-TW" sz="2000" b="0" i="1" smtClean="0">
                                <a:latin typeface="Cambria Math" panose="02040503050406030204" pitchFamily="18" charset="0"/>
                                <a:ea typeface="+mn-lt"/>
                                <a:cs typeface="+mn-lt"/>
                              </a:rPr>
                              <m:t>′</m:t>
                            </m:r>
                          </m:sup>
                        </m:sSup>
                      </m:sub>
                    </m:sSub>
                  </m:oMath>
                </a14:m>
                <a:r>
                  <a:rPr lang="zh-TW" sz="2000" dirty="0">
                    <a:ea typeface="+mn-lt"/>
                    <a:cs typeface="+mn-lt"/>
                  </a:rPr>
                  <a:t> 的時間，假設所有車輛的機器間運輸時間一致。</a:t>
                </a:r>
                <a:endParaRPr lang="zh-TW" altLang="en-US" sz="2000" dirty="0">
                  <a:ea typeface="新細明體"/>
                </a:endParaRPr>
              </a:p>
              <a:p>
                <a:r>
                  <a:rPr lang="en-US" altLang="zh-TW" sz="2400" dirty="0">
                    <a:ea typeface="新細明體"/>
                  </a:rPr>
                  <a:t>   </a:t>
                </a:r>
                <a:endParaRPr lang="zh-TW" altLang="en-US" sz="2400" dirty="0">
                  <a:ea typeface="新細明體"/>
                </a:endParaRPr>
              </a:p>
            </p:txBody>
          </p:sp>
        </mc:Choice>
        <mc:Fallback>
          <p:sp>
            <p:nvSpPr>
              <p:cNvPr id="23" name="文字方塊 22">
                <a:extLst>
                  <a:ext uri="{FF2B5EF4-FFF2-40B4-BE49-F238E27FC236}">
                    <a16:creationId xmlns:a16="http://schemas.microsoft.com/office/drawing/2014/main" id="{8E70B7EA-6B90-E532-290D-62C6E4588569}"/>
                  </a:ext>
                </a:extLst>
              </p:cNvPr>
              <p:cNvSpPr txBox="1">
                <a:spLocks noRot="1" noChangeAspect="1" noMove="1" noResize="1" noEditPoints="1" noAdjustHandles="1" noChangeArrowheads="1" noChangeShapeType="1" noTextEdit="1"/>
              </p:cNvSpPr>
              <p:nvPr/>
            </p:nvSpPr>
            <p:spPr>
              <a:xfrm>
                <a:off x="1202887" y="1686061"/>
                <a:ext cx="10555637" cy="4653005"/>
              </a:xfrm>
              <a:prstGeom prst="rect">
                <a:avLst/>
              </a:prstGeom>
              <a:blipFill>
                <a:blip r:embed="rId4"/>
                <a:stretch>
                  <a:fillRect l="-841" t="-1087" r="-481"/>
                </a:stretch>
              </a:blipFill>
            </p:spPr>
            <p:txBody>
              <a:bodyPr/>
              <a:lstStyle/>
              <a:p>
                <a:r>
                  <a:rPr lang="zh-TW" altLang="en-US">
                    <a:noFill/>
                  </a:rPr>
                  <a:t> </a:t>
                </a:r>
              </a:p>
            </p:txBody>
          </p:sp>
        </mc:Fallback>
      </mc:AlternateContent>
      <p:sp>
        <p:nvSpPr>
          <p:cNvPr id="3" name="投影片編號版面配置區 6">
            <a:extLst>
              <a:ext uri="{FF2B5EF4-FFF2-40B4-BE49-F238E27FC236}">
                <a16:creationId xmlns:a16="http://schemas.microsoft.com/office/drawing/2014/main" id="{6CBB32A6-1AEB-140C-4941-0C89C7CB1CB7}"/>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12</a:t>
            </a:fld>
            <a:endParaRPr lang="zh-TW" altLang="en-US" dirty="0"/>
          </a:p>
        </p:txBody>
      </p:sp>
      <p:sp>
        <p:nvSpPr>
          <p:cNvPr id="4" name="文本框 41">
            <a:extLst>
              <a:ext uri="{FF2B5EF4-FFF2-40B4-BE49-F238E27FC236}">
                <a16:creationId xmlns:a16="http://schemas.microsoft.com/office/drawing/2014/main" id="{835F3E19-6AF4-03EC-AA3C-118530B3C748}"/>
              </a:ext>
            </a:extLst>
          </p:cNvPr>
          <p:cNvSpPr txBox="1"/>
          <p:nvPr/>
        </p:nvSpPr>
        <p:spPr>
          <a:xfrm>
            <a:off x="1099984" y="218724"/>
            <a:ext cx="9539548" cy="800219"/>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altLang="en-US" sz="3000" b="1" dirty="0">
                <a:solidFill>
                  <a:srgbClr val="000000"/>
                </a:solidFill>
                <a:cs typeface="Arial"/>
              </a:rPr>
              <a:t>問題描述與符號</a:t>
            </a:r>
          </a:p>
          <a:p>
            <a:pPr>
              <a:spcBef>
                <a:spcPts val="0"/>
              </a:spcBef>
              <a:spcAft>
                <a:spcPts val="0"/>
              </a:spcAft>
            </a:pPr>
            <a:r>
              <a:rPr lang="zh-TW" altLang="en-US" sz="1500" b="1" dirty="0">
                <a:solidFill>
                  <a:srgbClr val="1F1F1F"/>
                </a:solidFill>
                <a:latin typeface="Arial"/>
                <a:ea typeface="微软雅黑"/>
                <a:cs typeface="Arial"/>
              </a:rPr>
              <a:t>(</a:t>
            </a:r>
            <a:r>
              <a:rPr lang="en-US" altLang="zh-TW" sz="1600" b="1" dirty="0">
                <a:latin typeface="Calibri"/>
                <a:ea typeface="微软雅黑"/>
                <a:cs typeface="Calibri"/>
              </a:rPr>
              <a:t>Problem Description and Notations</a:t>
            </a:r>
            <a:r>
              <a:rPr lang="en-US" sz="1500" b="1" dirty="0">
                <a:solidFill>
                  <a:srgbClr val="1F1F1F"/>
                </a:solidFill>
                <a:latin typeface="Arial"/>
                <a:ea typeface="微软雅黑"/>
                <a:cs typeface="Arial"/>
              </a:rPr>
              <a:t>)</a:t>
            </a:r>
            <a:endParaRPr lang="zh-TW" altLang="en-US" sz="1500" b="1" dirty="0">
              <a:cs typeface="Arial"/>
            </a:endParaRPr>
          </a:p>
        </p:txBody>
      </p:sp>
    </p:spTree>
    <p:extLst>
      <p:ext uri="{BB962C8B-B14F-4D97-AF65-F5344CB8AC3E}">
        <p14:creationId xmlns:p14="http://schemas.microsoft.com/office/powerpoint/2010/main" val="1237397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AE8AF-5A9B-7586-FF69-19F6A4B6D20F}"/>
            </a:ext>
          </a:extLst>
        </p:cNvPr>
        <p:cNvGrpSpPr/>
        <p:nvPr/>
      </p:nvGrpSpPr>
      <p:grpSpPr>
        <a:xfrm>
          <a:off x="0" y="0"/>
          <a:ext cx="0" cy="0"/>
          <a:chOff x="0" y="0"/>
          <a:chExt cx="0" cy="0"/>
        </a:xfrm>
      </p:grpSpPr>
      <p:grpSp>
        <p:nvGrpSpPr>
          <p:cNvPr id="2" name="组合 5">
            <a:extLst>
              <a:ext uri="{FF2B5EF4-FFF2-40B4-BE49-F238E27FC236}">
                <a16:creationId xmlns:a16="http://schemas.microsoft.com/office/drawing/2014/main" id="{17A6BC59-3649-F2D6-5E93-A1F89AD452A8}"/>
              </a:ext>
            </a:extLst>
          </p:cNvPr>
          <p:cNvGrpSpPr/>
          <p:nvPr/>
        </p:nvGrpSpPr>
        <p:grpSpPr>
          <a:xfrm>
            <a:off x="8491511" y="3680862"/>
            <a:ext cx="6798968" cy="5078633"/>
            <a:chOff x="5095875" y="2847975"/>
            <a:chExt cx="4343400" cy="3244395"/>
          </a:xfrm>
        </p:grpSpPr>
        <p:sp>
          <p:nvSpPr>
            <p:cNvPr id="5" name="任意多边形: 形状 3">
              <a:extLst>
                <a:ext uri="{FF2B5EF4-FFF2-40B4-BE49-F238E27FC236}">
                  <a16:creationId xmlns:a16="http://schemas.microsoft.com/office/drawing/2014/main" id="{2F153B0E-9964-0811-875C-EBD781BF0DE1}"/>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6" name="任意多边形: 形状 20">
              <a:extLst>
                <a:ext uri="{FF2B5EF4-FFF2-40B4-BE49-F238E27FC236}">
                  <a16:creationId xmlns:a16="http://schemas.microsoft.com/office/drawing/2014/main" id="{BC030DB1-226A-EB08-44C8-D72D114D1914}"/>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7" name="任意多边形: 形状 28">
              <a:extLst>
                <a:ext uri="{FF2B5EF4-FFF2-40B4-BE49-F238E27FC236}">
                  <a16:creationId xmlns:a16="http://schemas.microsoft.com/office/drawing/2014/main" id="{17994EB1-B0CD-69F0-A19B-22F551229DFC}"/>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8" name="任意多边形: 形状 29">
              <a:extLst>
                <a:ext uri="{FF2B5EF4-FFF2-40B4-BE49-F238E27FC236}">
                  <a16:creationId xmlns:a16="http://schemas.microsoft.com/office/drawing/2014/main" id="{7FFBE86C-6A40-FD47-018F-D4FF2D326C29}"/>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9" name="任意多边形: 形状 30">
              <a:extLst>
                <a:ext uri="{FF2B5EF4-FFF2-40B4-BE49-F238E27FC236}">
                  <a16:creationId xmlns:a16="http://schemas.microsoft.com/office/drawing/2014/main" id="{DC10C0A5-B75A-B800-3729-EB2585619374}"/>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0" name="任意多边形: 形状 31">
              <a:extLst>
                <a:ext uri="{FF2B5EF4-FFF2-40B4-BE49-F238E27FC236}">
                  <a16:creationId xmlns:a16="http://schemas.microsoft.com/office/drawing/2014/main" id="{FD814FF6-1A33-1D0B-DF3A-27ADC0A2DB19}"/>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1" name="任意多边形: 形状 32">
              <a:extLst>
                <a:ext uri="{FF2B5EF4-FFF2-40B4-BE49-F238E27FC236}">
                  <a16:creationId xmlns:a16="http://schemas.microsoft.com/office/drawing/2014/main" id="{32DF8A2E-A539-9A35-413E-F2E8DDA05EFA}"/>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grpSp>
      <p:grpSp>
        <p:nvGrpSpPr>
          <p:cNvPr id="12" name="组合 33">
            <a:extLst>
              <a:ext uri="{FF2B5EF4-FFF2-40B4-BE49-F238E27FC236}">
                <a16:creationId xmlns:a16="http://schemas.microsoft.com/office/drawing/2014/main" id="{F15CBEEB-2C2C-E2EB-6CBC-A6CCAF7732D4}"/>
              </a:ext>
            </a:extLst>
          </p:cNvPr>
          <p:cNvGrpSpPr/>
          <p:nvPr/>
        </p:nvGrpSpPr>
        <p:grpSpPr>
          <a:xfrm>
            <a:off x="-1196699" y="-1325219"/>
            <a:ext cx="5791200" cy="4325860"/>
            <a:chOff x="5095875" y="2847975"/>
            <a:chExt cx="4343400" cy="3244395"/>
          </a:xfrm>
        </p:grpSpPr>
        <p:sp>
          <p:nvSpPr>
            <p:cNvPr id="13" name="任意多边形: 形状 34">
              <a:extLst>
                <a:ext uri="{FF2B5EF4-FFF2-40B4-BE49-F238E27FC236}">
                  <a16:creationId xmlns:a16="http://schemas.microsoft.com/office/drawing/2014/main" id="{404AA888-DB4A-26C4-98FD-98C6579A4295}"/>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4" name="任意多边形: 形状 35">
              <a:extLst>
                <a:ext uri="{FF2B5EF4-FFF2-40B4-BE49-F238E27FC236}">
                  <a16:creationId xmlns:a16="http://schemas.microsoft.com/office/drawing/2014/main" id="{B6F8126B-F897-208F-DF1D-B4690A48C7C9}"/>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5" name="任意多边形: 形状 36">
              <a:extLst>
                <a:ext uri="{FF2B5EF4-FFF2-40B4-BE49-F238E27FC236}">
                  <a16:creationId xmlns:a16="http://schemas.microsoft.com/office/drawing/2014/main" id="{91DBA80A-3492-3706-EDB2-313438FCB508}"/>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6" name="任意多边形: 形状 37">
              <a:extLst>
                <a:ext uri="{FF2B5EF4-FFF2-40B4-BE49-F238E27FC236}">
                  <a16:creationId xmlns:a16="http://schemas.microsoft.com/office/drawing/2014/main" id="{1C3AAE5F-40A9-9E4D-6D7C-9E215C41D372}"/>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7" name="任意多边形: 形状 38">
              <a:extLst>
                <a:ext uri="{FF2B5EF4-FFF2-40B4-BE49-F238E27FC236}">
                  <a16:creationId xmlns:a16="http://schemas.microsoft.com/office/drawing/2014/main" id="{FDEDEC3A-4ADC-F276-E8F2-01F74BD3A6CD}"/>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8" name="任意多边形: 形状 39">
              <a:extLst>
                <a:ext uri="{FF2B5EF4-FFF2-40B4-BE49-F238E27FC236}">
                  <a16:creationId xmlns:a16="http://schemas.microsoft.com/office/drawing/2014/main" id="{EE81CF78-0A81-78AE-5A0A-7FC0D4A2E27D}"/>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9" name="任意多边形: 形状 40">
              <a:extLst>
                <a:ext uri="{FF2B5EF4-FFF2-40B4-BE49-F238E27FC236}">
                  <a16:creationId xmlns:a16="http://schemas.microsoft.com/office/drawing/2014/main" id="{7C1F3744-3A81-6032-A6A7-57C11ED74FFF}"/>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grpSp>
      <p:grpSp>
        <p:nvGrpSpPr>
          <p:cNvPr id="25" name="组合 2">
            <a:extLst>
              <a:ext uri="{FF2B5EF4-FFF2-40B4-BE49-F238E27FC236}">
                <a16:creationId xmlns:a16="http://schemas.microsoft.com/office/drawing/2014/main" id="{91B54F19-283A-55DA-1543-26E26E78545C}"/>
              </a:ext>
            </a:extLst>
          </p:cNvPr>
          <p:cNvGrpSpPr/>
          <p:nvPr/>
        </p:nvGrpSpPr>
        <p:grpSpPr>
          <a:xfrm>
            <a:off x="969499" y="319945"/>
            <a:ext cx="7717687" cy="670660"/>
            <a:chOff x="1971675" y="1477914"/>
            <a:chExt cx="5299780" cy="1521405"/>
          </a:xfrm>
        </p:grpSpPr>
        <p:sp>
          <p:nvSpPr>
            <p:cNvPr id="27" name="矩形 26">
              <a:extLst>
                <a:ext uri="{FF2B5EF4-FFF2-40B4-BE49-F238E27FC236}">
                  <a16:creationId xmlns:a16="http://schemas.microsoft.com/office/drawing/2014/main" id="{F236502D-E7E3-DDC0-9758-882C6E15EAE5}"/>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8" name="矩形 27">
              <a:extLst>
                <a:ext uri="{FF2B5EF4-FFF2-40B4-BE49-F238E27FC236}">
                  <a16:creationId xmlns:a16="http://schemas.microsoft.com/office/drawing/2014/main" id="{A70EF314-8BFA-3886-F3E4-AFA9FF4BB407}"/>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BC2917A0-6217-111A-84DD-C1AE09412AF2}"/>
                  </a:ext>
                </a:extLst>
              </p:cNvPr>
              <p:cNvSpPr txBox="1"/>
              <p:nvPr/>
            </p:nvSpPr>
            <p:spPr>
              <a:xfrm>
                <a:off x="1202887" y="1686061"/>
                <a:ext cx="10555637" cy="4489627"/>
              </a:xfrm>
              <a:prstGeom prst="rect">
                <a:avLst/>
              </a:prstGeom>
              <a:noFill/>
            </p:spPr>
            <p:txBody>
              <a:bodyPr wrap="square" lIns="91440" tIns="45720" rIns="91440" bIns="45720" rtlCol="0" anchor="t">
                <a:spAutoFit/>
              </a:bodyPr>
              <a:lstStyle/>
              <a:p>
                <a:r>
                  <a:rPr lang="en-US" altLang="zh-TW" sz="2400" b="1" dirty="0">
                    <a:latin typeface="Arial"/>
                    <a:ea typeface="宋体"/>
                    <a:cs typeface="Arial"/>
                  </a:rPr>
                  <a:t>FJSPT (</a:t>
                </a:r>
                <a:r>
                  <a:rPr lang="en-US" sz="2400" b="1" dirty="0">
                    <a:latin typeface="Arial"/>
                    <a:ea typeface="宋体"/>
                    <a:cs typeface="Arial"/>
                  </a:rPr>
                  <a:t>Flexible Job-shop Scheduling with Transportation Constraints</a:t>
                </a:r>
                <a:r>
                  <a:rPr lang="en-US" altLang="zh-TW" sz="2400" b="1" dirty="0">
                    <a:latin typeface="Arial"/>
                    <a:ea typeface="宋体"/>
                    <a:cs typeface="Arial"/>
                  </a:rPr>
                  <a:t>) </a:t>
                </a:r>
                <a:endParaRPr lang="zh-TW" altLang="en-US" sz="2400" b="1" dirty="0">
                  <a:latin typeface="Arial"/>
                  <a:ea typeface="宋体"/>
                  <a:cs typeface="Arial"/>
                </a:endParaRPr>
              </a:p>
              <a:p>
                <a:r>
                  <a:rPr lang="zh-TW" altLang="en-US" sz="2400" b="1" dirty="0">
                    <a:latin typeface="Arial"/>
                    <a:ea typeface="宋体"/>
                    <a:cs typeface="Arial"/>
                  </a:rPr>
                  <a:t>問題定義如下</a:t>
                </a:r>
                <a:r>
                  <a:rPr lang="en-US" sz="2400" b="1" dirty="0">
                    <a:latin typeface="Arial"/>
                    <a:ea typeface="宋体"/>
                    <a:cs typeface="Arial"/>
                  </a:rPr>
                  <a:t>：</a:t>
                </a:r>
                <a:endParaRPr lang="zh-TW" altLang="en-US" sz="2400" b="1" dirty="0">
                  <a:latin typeface="Arial"/>
                  <a:ea typeface="宋体"/>
                  <a:cs typeface="Arial"/>
                </a:endParaRPr>
              </a:p>
              <a:p>
                <a:endParaRPr lang="en-US" altLang="zh-TW" sz="2400" dirty="0">
                  <a:ea typeface="新細明體"/>
                </a:endParaRPr>
              </a:p>
              <a:p>
                <a:pPr marL="285115" indent="-285115">
                  <a:lnSpc>
                    <a:spcPct val="150000"/>
                  </a:lnSpc>
                  <a:buFont typeface="Arial" panose="020B0604020202020204" pitchFamily="34" charset="0"/>
                  <a:buChar char="•"/>
                </a:pPr>
                <a:r>
                  <a:rPr lang="zh-TW" altLang="en-US" sz="2400" b="1" dirty="0">
                    <a:latin typeface="Arial"/>
                    <a:ea typeface="宋体"/>
                    <a:cs typeface="Arial"/>
                  </a:rPr>
                  <a:t>優化目標</a:t>
                </a:r>
              </a:p>
              <a:p>
                <a:pPr marL="742315" lvl="1" indent="-285115">
                  <a:lnSpc>
                    <a:spcPct val="150000"/>
                  </a:lnSpc>
                  <a:buFont typeface="Courier New" panose="020B0604020202020204" pitchFamily="34" charset="0"/>
                  <a:buChar char="o"/>
                </a:pPr>
                <a:r>
                  <a:rPr lang="zh-TW" altLang="en-US" sz="2000" dirty="0">
                    <a:ea typeface="+mn-lt"/>
                    <a:cs typeface="+mn-lt"/>
                  </a:rPr>
                  <a:t>排程的目的是分配</a:t>
                </a:r>
                <a:r>
                  <a:rPr lang="zh-TW" sz="2000" dirty="0">
                    <a:ea typeface="+mn-lt"/>
                    <a:cs typeface="+mn-lt"/>
                  </a:rPr>
                  <a:t>操作</a:t>
                </a:r>
                <a:r>
                  <a:rPr lang="zh-TW" altLang="en-US" sz="2000" dirty="0">
                    <a:ea typeface="+mn-lt"/>
                    <a:cs typeface="+mn-lt"/>
                  </a:rPr>
                  <a:t>到</a:t>
                </a:r>
                <a:r>
                  <a:rPr lang="zh-TW" sz="2000" dirty="0">
                    <a:ea typeface="+mn-lt"/>
                    <a:cs typeface="+mn-lt"/>
                  </a:rPr>
                  <a:t>兼容</a:t>
                </a:r>
                <a:r>
                  <a:rPr lang="zh-TW" altLang="en-US" sz="2000" dirty="0">
                    <a:ea typeface="+mn-lt"/>
                    <a:cs typeface="+mn-lt"/>
                  </a:rPr>
                  <a:t>的</a:t>
                </a:r>
                <a:r>
                  <a:rPr lang="zh-TW" sz="2000" dirty="0">
                    <a:ea typeface="+mn-lt"/>
                    <a:cs typeface="+mn-lt"/>
                  </a:rPr>
                  <a:t>機器</a:t>
                </a:r>
                <a:r>
                  <a:rPr lang="zh-TW" altLang="en-US" sz="2000" dirty="0">
                    <a:ea typeface="+mn-lt"/>
                    <a:cs typeface="+mn-lt"/>
                  </a:rPr>
                  <a:t>，並選擇</a:t>
                </a:r>
                <a:r>
                  <a:rPr lang="zh-TW" sz="2000" dirty="0">
                    <a:ea typeface="+mn-lt"/>
                    <a:cs typeface="+mn-lt"/>
                  </a:rPr>
                  <a:t>合</a:t>
                </a:r>
                <a:r>
                  <a:rPr lang="zh-TW" altLang="en-US" sz="2000" dirty="0">
                    <a:ea typeface="+mn-lt"/>
                    <a:cs typeface="+mn-lt"/>
                  </a:rPr>
                  <a:t>適的車輛進</a:t>
                </a:r>
                <a:r>
                  <a:rPr lang="zh-TW" sz="2000" dirty="0">
                    <a:ea typeface="+mn-lt"/>
                    <a:cs typeface="+mn-lt"/>
                  </a:rPr>
                  <a:t>行</a:t>
                </a:r>
                <a:r>
                  <a:rPr lang="zh-TW" altLang="en-US" sz="2000" dirty="0">
                    <a:ea typeface="+mn-lt"/>
                    <a:cs typeface="+mn-lt"/>
                  </a:rPr>
                  <a:t>運輸</a:t>
                </a:r>
                <a:r>
                  <a:rPr lang="zh-TW" sz="2000" dirty="0">
                    <a:ea typeface="+mn-lt"/>
                    <a:cs typeface="+mn-lt"/>
                  </a:rPr>
                  <a:t>，</a:t>
                </a:r>
                <a:r>
                  <a:rPr lang="zh-TW" altLang="en-US" sz="2000" dirty="0">
                    <a:ea typeface="+mn-lt"/>
                    <a:cs typeface="+mn-lt"/>
                  </a:rPr>
                  <a:t>同時確定「操作</a:t>
                </a:r>
                <a:r>
                  <a:rPr lang="en-US" altLang="zh-TW" sz="2000" dirty="0">
                    <a:ea typeface="+mn-lt"/>
                    <a:cs typeface="+mn-lt"/>
                  </a:rPr>
                  <a:t>-</a:t>
                </a:r>
                <a:r>
                  <a:rPr lang="zh-TW" sz="2000" dirty="0">
                    <a:ea typeface="+mn-lt"/>
                    <a:cs typeface="+mn-lt"/>
                  </a:rPr>
                  <a:t>機器</a:t>
                </a:r>
                <a:r>
                  <a:rPr lang="en-US" altLang="zh-TW" sz="2000" dirty="0">
                    <a:ea typeface="+mn-lt"/>
                    <a:cs typeface="+mn-lt"/>
                  </a:rPr>
                  <a:t>-</a:t>
                </a:r>
                <a:r>
                  <a:rPr lang="zh-TW" altLang="en-US" sz="2000" dirty="0">
                    <a:ea typeface="+mn-lt"/>
                    <a:cs typeface="+mn-lt"/>
                  </a:rPr>
                  <a:t>車輛 </a:t>
                </a:r>
                <a:r>
                  <a:rPr lang="en-US" altLang="zh-TW" sz="2000" dirty="0">
                    <a:ea typeface="+mn-lt"/>
                    <a:cs typeface="+mn-lt"/>
                  </a:rPr>
                  <a:t>(O-M-V)</a:t>
                </a:r>
                <a:r>
                  <a:rPr lang="zh-TW" altLang="en-US" sz="2000" dirty="0">
                    <a:ea typeface="+mn-lt"/>
                    <a:cs typeface="+mn-lt"/>
                  </a:rPr>
                  <a:t>」對</a:t>
                </a:r>
                <a:r>
                  <a:rPr lang="zh-TW" sz="2000" dirty="0">
                    <a:ea typeface="+mn-lt"/>
                    <a:cs typeface="+mn-lt"/>
                  </a:rPr>
                  <a:t>的</a:t>
                </a:r>
                <a:r>
                  <a:rPr lang="zh-TW" altLang="en-US" sz="2000" dirty="0">
                    <a:ea typeface="+mn-lt"/>
                    <a:cs typeface="+mn-lt"/>
                  </a:rPr>
                  <a:t>順序，以最小化最大完工</a:t>
                </a:r>
                <a:r>
                  <a:rPr lang="zh-TW" sz="2000" dirty="0">
                    <a:ea typeface="+mn-lt"/>
                    <a:cs typeface="+mn-lt"/>
                  </a:rPr>
                  <a:t>時間 </a:t>
                </a:r>
                <a:r>
                  <a:rPr lang="en-US" altLang="zh-TW" sz="2000" dirty="0">
                    <a:ea typeface="+mn-lt"/>
                    <a:cs typeface="+mn-lt"/>
                  </a:rPr>
                  <a:t>(ma</a:t>
                </a:r>
                <a:r>
                  <a:rPr lang="zh-TW" sz="2000" dirty="0">
                    <a:ea typeface="+mn-lt"/>
                    <a:cs typeface="+mn-lt"/>
                  </a:rPr>
                  <a:t>k</a:t>
                </a:r>
                <a:r>
                  <a:rPr lang="en-US" altLang="zh-TW" sz="2000" dirty="0">
                    <a:ea typeface="+mn-lt"/>
                    <a:cs typeface="+mn-lt"/>
                  </a:rPr>
                  <a:t>es</a:t>
                </a:r>
                <a:r>
                  <a:rPr lang="zh-TW" sz="2000" dirty="0">
                    <a:ea typeface="+mn-lt"/>
                    <a:cs typeface="+mn-lt"/>
                  </a:rPr>
                  <a:t>p</a:t>
                </a:r>
                <a:r>
                  <a:rPr lang="en-US" altLang="zh-TW" sz="2000" dirty="0">
                    <a:ea typeface="+mn-lt"/>
                    <a:cs typeface="+mn-lt"/>
                  </a:rPr>
                  <a:t>an)</a:t>
                </a:r>
                <a:r>
                  <a:rPr lang="zh-TW" altLang="en-US" sz="2000" dirty="0">
                    <a:ea typeface="+mn-lt"/>
                    <a:cs typeface="+mn-lt"/>
                  </a:rPr>
                  <a:t> </a:t>
                </a:r>
                <a14:m>
                  <m:oMath xmlns:m="http://schemas.openxmlformats.org/officeDocument/2006/math">
                    <m:sSub>
                      <m:sSubPr>
                        <m:ctrlPr>
                          <a:rPr lang="en-US" altLang="zh-TW" sz="2000" i="1" smtClean="0">
                            <a:latin typeface="Cambria Math" panose="02040503050406030204" pitchFamily="18" charset="0"/>
                            <a:ea typeface="+mn-lt"/>
                            <a:cs typeface="+mn-lt"/>
                          </a:rPr>
                        </m:ctrlPr>
                      </m:sSubPr>
                      <m:e>
                        <m:r>
                          <a:rPr lang="en-US" altLang="zh-TW" sz="2000" b="0" i="1" smtClean="0">
                            <a:latin typeface="Cambria Math" panose="02040503050406030204" pitchFamily="18" charset="0"/>
                            <a:ea typeface="+mn-lt"/>
                            <a:cs typeface="+mn-lt"/>
                          </a:rPr>
                          <m:t>𝐶</m:t>
                        </m:r>
                      </m:e>
                      <m:sub>
                        <m:r>
                          <a:rPr lang="en-US" altLang="zh-TW" sz="2000" b="0" i="1" smtClean="0">
                            <a:latin typeface="Cambria Math" panose="02040503050406030204" pitchFamily="18" charset="0"/>
                            <a:ea typeface="+mn-lt"/>
                            <a:cs typeface="+mn-lt"/>
                          </a:rPr>
                          <m:t>𝑚𝑎𝑥</m:t>
                        </m:r>
                      </m:sub>
                    </m:sSub>
                    <m:r>
                      <a:rPr lang="en-US" altLang="zh-TW" sz="2000" b="0" i="1" smtClean="0">
                        <a:latin typeface="Cambria Math" panose="02040503050406030204" pitchFamily="18" charset="0"/>
                        <a:ea typeface="+mn-lt"/>
                        <a:cs typeface="+mn-lt"/>
                      </a:rPr>
                      <m:t> </m:t>
                    </m:r>
                  </m:oMath>
                </a14:m>
                <a:r>
                  <a:rPr lang="zh-TW" altLang="en-US" sz="2000" dirty="0">
                    <a:ea typeface="+mn-lt"/>
                    <a:cs typeface="+mn-lt"/>
                  </a:rPr>
                  <a:t>：</a:t>
                </a:r>
                <a:endParaRPr lang="zh-TW" altLang="en-US" sz="2000" dirty="0">
                  <a:ea typeface="新細明體"/>
                </a:endParaRPr>
              </a:p>
              <a:p>
                <a:pPr marL="742315" lvl="1" indent="-285115">
                  <a:lnSpc>
                    <a:spcPct val="150000"/>
                  </a:lnSpc>
                  <a:buFont typeface="Courier New" panose="020B0604020202020204" pitchFamily="34" charset="0"/>
                  <a:buChar char="o"/>
                </a:pPr>
                <a:endParaRPr lang="zh-TW" altLang="en-US" sz="2000" dirty="0">
                  <a:ea typeface="新細明體"/>
                </a:endParaRPr>
              </a:p>
              <a:p>
                <a:pPr lvl="1">
                  <a:lnSpc>
                    <a:spcPct val="150000"/>
                  </a:lnSpc>
                </a:pPr>
                <a:r>
                  <a:rPr lang="zh-TW" sz="2000" dirty="0">
                    <a:ea typeface="+mn-lt"/>
                    <a:cs typeface="+mn-lt"/>
                  </a:rPr>
                  <a:t>   </a:t>
                </a:r>
              </a:p>
              <a:p>
                <a:pPr lvl="1">
                  <a:lnSpc>
                    <a:spcPct val="150000"/>
                  </a:lnSpc>
                </a:pPr>
                <a:r>
                  <a:rPr lang="zh-TW" sz="2000" dirty="0">
                    <a:ea typeface="+mn-lt"/>
                    <a:cs typeface="+mn-lt"/>
                  </a:rPr>
                  <a:t> </a:t>
                </a:r>
                <a:r>
                  <a:rPr lang="zh-TW" altLang="en-US" sz="2000" dirty="0">
                    <a:ea typeface="+mn-lt"/>
                    <a:cs typeface="+mn-lt"/>
                  </a:rPr>
                  <a:t> </a:t>
                </a:r>
                <a:r>
                  <a:rPr lang="zh-TW" sz="2000" dirty="0">
                    <a:ea typeface="+mn-lt"/>
                    <a:cs typeface="+mn-lt"/>
                  </a:rPr>
                  <a:t>其中 </a:t>
                </a:r>
                <a14:m>
                  <m:oMath xmlns:m="http://schemas.openxmlformats.org/officeDocument/2006/math">
                    <m:sSub>
                      <m:sSubPr>
                        <m:ctrlPr>
                          <a:rPr lang="en-US" altLang="zh-TW" sz="2000" i="1" smtClean="0">
                            <a:latin typeface="Cambria Math" panose="02040503050406030204" pitchFamily="18" charset="0"/>
                            <a:ea typeface="+mn-lt"/>
                            <a:cs typeface="+mn-lt"/>
                          </a:rPr>
                        </m:ctrlPr>
                      </m:sSubPr>
                      <m:e>
                        <m:r>
                          <a:rPr lang="en-US" altLang="zh-TW" sz="2000" b="0" i="1" smtClean="0">
                            <a:latin typeface="Cambria Math" panose="02040503050406030204" pitchFamily="18" charset="0"/>
                            <a:ea typeface="+mn-lt"/>
                            <a:cs typeface="+mn-lt"/>
                          </a:rPr>
                          <m:t>𝐶</m:t>
                        </m:r>
                      </m:e>
                      <m:sub>
                        <m:r>
                          <a:rPr lang="en-US" altLang="zh-TW" sz="2000" b="0" i="1" smtClean="0">
                            <a:latin typeface="Cambria Math" panose="02040503050406030204" pitchFamily="18" charset="0"/>
                            <a:ea typeface="+mn-lt"/>
                            <a:cs typeface="+mn-lt"/>
                          </a:rPr>
                          <m:t>𝑖</m:t>
                        </m:r>
                        <m:sSub>
                          <m:sSubPr>
                            <m:ctrlPr>
                              <a:rPr lang="en-US" altLang="zh-TW" sz="2000" b="0" i="1" smtClean="0">
                                <a:latin typeface="Cambria Math" panose="02040503050406030204" pitchFamily="18" charset="0"/>
                                <a:ea typeface="+mn-lt"/>
                                <a:cs typeface="+mn-lt"/>
                              </a:rPr>
                            </m:ctrlPr>
                          </m:sSubPr>
                          <m:e>
                            <m:r>
                              <a:rPr lang="en-US" altLang="zh-TW" sz="2000" b="0" i="1" smtClean="0">
                                <a:latin typeface="Cambria Math" panose="02040503050406030204" pitchFamily="18" charset="0"/>
                                <a:ea typeface="+mn-lt"/>
                                <a:cs typeface="+mn-lt"/>
                              </a:rPr>
                              <m:t>𝑛</m:t>
                            </m:r>
                          </m:e>
                          <m:sub>
                            <m:r>
                              <a:rPr lang="en-US" altLang="zh-TW" sz="2000" b="0" i="1" smtClean="0">
                                <a:latin typeface="Cambria Math" panose="02040503050406030204" pitchFamily="18" charset="0"/>
                                <a:ea typeface="+mn-lt"/>
                                <a:cs typeface="+mn-lt"/>
                              </a:rPr>
                              <m:t>𝑖</m:t>
                            </m:r>
                          </m:sub>
                        </m:sSub>
                      </m:sub>
                    </m:sSub>
                  </m:oMath>
                </a14:m>
                <a:r>
                  <a:rPr lang="zh-TW" sz="2000" dirty="0">
                    <a:ea typeface="+mn-lt"/>
                    <a:cs typeface="+mn-lt"/>
                  </a:rPr>
                  <a:t> 表示作業 </a:t>
                </a:r>
                <a14:m>
                  <m:oMath xmlns:m="http://schemas.openxmlformats.org/officeDocument/2006/math">
                    <m:sSub>
                      <m:sSubPr>
                        <m:ctrlPr>
                          <a:rPr lang="en-US" altLang="zh-TW" sz="2000" i="1">
                            <a:latin typeface="Cambria Math" panose="02040503050406030204" pitchFamily="18" charset="0"/>
                            <a:ea typeface="+mn-lt"/>
                            <a:cs typeface="+mn-lt"/>
                          </a:rPr>
                        </m:ctrlPr>
                      </m:sSubPr>
                      <m:e>
                        <m:r>
                          <a:rPr lang="en-US" altLang="zh-TW" sz="2000" b="0" i="1" smtClean="0">
                            <a:latin typeface="Cambria Math" panose="02040503050406030204" pitchFamily="18" charset="0"/>
                            <a:ea typeface="+mn-lt"/>
                            <a:cs typeface="+mn-lt"/>
                          </a:rPr>
                          <m:t>𝐽</m:t>
                        </m:r>
                      </m:e>
                      <m:sub>
                        <m:r>
                          <a:rPr lang="en-US" altLang="zh-TW" sz="2000" b="0" i="1" smtClean="0">
                            <a:latin typeface="Cambria Math" panose="02040503050406030204" pitchFamily="18" charset="0"/>
                            <a:ea typeface="+mn-lt"/>
                            <a:cs typeface="+mn-lt"/>
                          </a:rPr>
                          <m:t>𝑖</m:t>
                        </m:r>
                      </m:sub>
                    </m:sSub>
                  </m:oMath>
                </a14:m>
                <a:r>
                  <a:rPr lang="zh-TW" sz="2000" dirty="0">
                    <a:ea typeface="+mn-lt"/>
                    <a:cs typeface="+mn-lt"/>
                  </a:rPr>
                  <a:t> 最終操作 </a:t>
                </a:r>
                <a14:m>
                  <m:oMath xmlns:m="http://schemas.openxmlformats.org/officeDocument/2006/math">
                    <m:sSub>
                      <m:sSubPr>
                        <m:ctrlPr>
                          <a:rPr lang="en-US" altLang="zh-TW" sz="2000" i="1">
                            <a:latin typeface="Cambria Math" panose="02040503050406030204" pitchFamily="18" charset="0"/>
                            <a:ea typeface="+mn-lt"/>
                            <a:cs typeface="+mn-lt"/>
                          </a:rPr>
                        </m:ctrlPr>
                      </m:sSubPr>
                      <m:e>
                        <m:r>
                          <a:rPr lang="en-US" altLang="zh-TW" sz="2000" b="0" i="1" smtClean="0">
                            <a:latin typeface="Cambria Math" panose="02040503050406030204" pitchFamily="18" charset="0"/>
                            <a:ea typeface="+mn-lt"/>
                            <a:cs typeface="+mn-lt"/>
                          </a:rPr>
                          <m:t>𝑂</m:t>
                        </m:r>
                      </m:e>
                      <m:sub>
                        <m:r>
                          <a:rPr lang="en-US" altLang="zh-TW" sz="2000" b="0" i="1" smtClean="0">
                            <a:latin typeface="Cambria Math" panose="02040503050406030204" pitchFamily="18" charset="0"/>
                            <a:ea typeface="+mn-lt"/>
                            <a:cs typeface="+mn-lt"/>
                          </a:rPr>
                          <m:t>𝑖</m:t>
                        </m:r>
                        <m:sSub>
                          <m:sSubPr>
                            <m:ctrlPr>
                              <a:rPr lang="en-US" altLang="zh-TW" sz="2000" b="0" i="1" smtClean="0">
                                <a:latin typeface="Cambria Math" panose="02040503050406030204" pitchFamily="18" charset="0"/>
                                <a:ea typeface="+mn-lt"/>
                                <a:cs typeface="+mn-lt"/>
                              </a:rPr>
                            </m:ctrlPr>
                          </m:sSubPr>
                          <m:e>
                            <m:r>
                              <a:rPr lang="en-US" altLang="zh-TW" sz="2000" b="0" i="1" smtClean="0">
                                <a:latin typeface="Cambria Math" panose="02040503050406030204" pitchFamily="18" charset="0"/>
                                <a:ea typeface="+mn-lt"/>
                                <a:cs typeface="+mn-lt"/>
                              </a:rPr>
                              <m:t>𝑛</m:t>
                            </m:r>
                          </m:e>
                          <m:sub>
                            <m:r>
                              <a:rPr lang="en-US" altLang="zh-TW" sz="2000" b="0" i="1" smtClean="0">
                                <a:latin typeface="Cambria Math" panose="02040503050406030204" pitchFamily="18" charset="0"/>
                                <a:ea typeface="+mn-lt"/>
                                <a:cs typeface="+mn-lt"/>
                              </a:rPr>
                              <m:t>𝑖</m:t>
                            </m:r>
                          </m:sub>
                        </m:sSub>
                      </m:sub>
                    </m:sSub>
                  </m:oMath>
                </a14:m>
                <a:r>
                  <a:rPr lang="zh-TW" sz="2000" dirty="0">
                    <a:ea typeface="+mn-lt"/>
                    <a:cs typeface="+mn-lt"/>
                  </a:rPr>
                  <a:t> 的完成時間。</a:t>
                </a:r>
                <a:endParaRPr lang="zh-TW" altLang="en-US" sz="2000" dirty="0">
                  <a:ea typeface="新細明體"/>
                </a:endParaRPr>
              </a:p>
              <a:p>
                <a:r>
                  <a:rPr lang="en-US" altLang="zh-TW" sz="2400" dirty="0">
                    <a:ea typeface="新細明體"/>
                  </a:rPr>
                  <a:t>   </a:t>
                </a:r>
                <a:endParaRPr lang="zh-TW" altLang="en-US" sz="2400" dirty="0">
                  <a:ea typeface="新細明體"/>
                </a:endParaRPr>
              </a:p>
            </p:txBody>
          </p:sp>
        </mc:Choice>
        <mc:Fallback>
          <p:sp>
            <p:nvSpPr>
              <p:cNvPr id="4" name="文字方塊 3">
                <a:extLst>
                  <a:ext uri="{FF2B5EF4-FFF2-40B4-BE49-F238E27FC236}">
                    <a16:creationId xmlns:a16="http://schemas.microsoft.com/office/drawing/2014/main" id="{BC2917A0-6217-111A-84DD-C1AE09412AF2}"/>
                  </a:ext>
                </a:extLst>
              </p:cNvPr>
              <p:cNvSpPr txBox="1">
                <a:spLocks noRot="1" noChangeAspect="1" noMove="1" noResize="1" noEditPoints="1" noAdjustHandles="1" noChangeArrowheads="1" noChangeShapeType="1" noTextEdit="1"/>
              </p:cNvSpPr>
              <p:nvPr/>
            </p:nvSpPr>
            <p:spPr>
              <a:xfrm>
                <a:off x="1202887" y="1686061"/>
                <a:ext cx="10555637" cy="4489627"/>
              </a:xfrm>
              <a:prstGeom prst="rect">
                <a:avLst/>
              </a:prstGeom>
              <a:blipFill>
                <a:blip r:embed="rId4"/>
                <a:stretch>
                  <a:fillRect l="-841" t="-1127" r="-481"/>
                </a:stretch>
              </a:blipFill>
            </p:spPr>
            <p:txBody>
              <a:bodyPr/>
              <a:lstStyle/>
              <a:p>
                <a:r>
                  <a:rPr lang="zh-TW" altLang="en-US">
                    <a:noFill/>
                  </a:rPr>
                  <a:t> </a:t>
                </a:r>
              </a:p>
            </p:txBody>
          </p:sp>
        </mc:Fallback>
      </mc:AlternateContent>
      <p:pic>
        <p:nvPicPr>
          <p:cNvPr id="22" name="圖片 21" descr="一張含有 字型, 文字, 書法, 白色 的圖片&#10;&#10;自動產生的描述">
            <a:extLst>
              <a:ext uri="{FF2B5EF4-FFF2-40B4-BE49-F238E27FC236}">
                <a16:creationId xmlns:a16="http://schemas.microsoft.com/office/drawing/2014/main" id="{AE3B64B4-4284-0E99-DE9A-FD208DCA59B4}"/>
              </a:ext>
            </a:extLst>
          </p:cNvPr>
          <p:cNvPicPr>
            <a:picLocks noChangeAspect="1"/>
          </p:cNvPicPr>
          <p:nvPr/>
        </p:nvPicPr>
        <p:blipFill>
          <a:blip r:embed="rId5"/>
          <a:stretch>
            <a:fillRect/>
          </a:stretch>
        </p:blipFill>
        <p:spPr>
          <a:xfrm>
            <a:off x="3792058" y="4494035"/>
            <a:ext cx="4608689" cy="630062"/>
          </a:xfrm>
          <a:prstGeom prst="rect">
            <a:avLst/>
          </a:prstGeom>
        </p:spPr>
      </p:pic>
      <p:sp>
        <p:nvSpPr>
          <p:cNvPr id="3" name="投影片編號版面配置區 6">
            <a:extLst>
              <a:ext uri="{FF2B5EF4-FFF2-40B4-BE49-F238E27FC236}">
                <a16:creationId xmlns:a16="http://schemas.microsoft.com/office/drawing/2014/main" id="{1C9D6C4F-2487-E1AB-5F77-AE935AB442B9}"/>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13</a:t>
            </a:fld>
            <a:endParaRPr lang="zh-TW" altLang="en-US" dirty="0"/>
          </a:p>
        </p:txBody>
      </p:sp>
      <p:sp>
        <p:nvSpPr>
          <p:cNvPr id="20" name="文本框 41">
            <a:extLst>
              <a:ext uri="{FF2B5EF4-FFF2-40B4-BE49-F238E27FC236}">
                <a16:creationId xmlns:a16="http://schemas.microsoft.com/office/drawing/2014/main" id="{BB64BAB1-3FC6-22FE-135B-9FCC2C5ED2B6}"/>
              </a:ext>
            </a:extLst>
          </p:cNvPr>
          <p:cNvSpPr txBox="1"/>
          <p:nvPr/>
        </p:nvSpPr>
        <p:spPr>
          <a:xfrm>
            <a:off x="1099984" y="218724"/>
            <a:ext cx="9539548" cy="800219"/>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altLang="en-US" sz="3000" b="1" dirty="0">
                <a:solidFill>
                  <a:srgbClr val="000000"/>
                </a:solidFill>
                <a:cs typeface="Arial"/>
              </a:rPr>
              <a:t>問題描述與符號</a:t>
            </a:r>
          </a:p>
          <a:p>
            <a:pPr>
              <a:spcBef>
                <a:spcPts val="0"/>
              </a:spcBef>
              <a:spcAft>
                <a:spcPts val="0"/>
              </a:spcAft>
            </a:pPr>
            <a:r>
              <a:rPr lang="zh-TW" altLang="en-US" sz="1500" b="1" dirty="0">
                <a:solidFill>
                  <a:srgbClr val="1F1F1F"/>
                </a:solidFill>
                <a:latin typeface="Arial"/>
                <a:ea typeface="微软雅黑"/>
                <a:cs typeface="Arial"/>
              </a:rPr>
              <a:t>(</a:t>
            </a:r>
            <a:r>
              <a:rPr lang="en-US" altLang="zh-TW" sz="1600" b="1" dirty="0">
                <a:latin typeface="Calibri"/>
                <a:ea typeface="微软雅黑"/>
                <a:cs typeface="Calibri"/>
              </a:rPr>
              <a:t>Problem Description and Notations</a:t>
            </a:r>
            <a:r>
              <a:rPr lang="en-US" sz="1500" b="1" dirty="0">
                <a:solidFill>
                  <a:srgbClr val="1F1F1F"/>
                </a:solidFill>
                <a:latin typeface="Arial"/>
                <a:ea typeface="微软雅黑"/>
                <a:cs typeface="Arial"/>
              </a:rPr>
              <a:t>)</a:t>
            </a:r>
            <a:endParaRPr lang="zh-TW" altLang="en-US" sz="1500" b="1" dirty="0">
              <a:cs typeface="Arial"/>
            </a:endParaRPr>
          </a:p>
        </p:txBody>
      </p:sp>
    </p:spTree>
    <p:extLst>
      <p:ext uri="{BB962C8B-B14F-4D97-AF65-F5344CB8AC3E}">
        <p14:creationId xmlns:p14="http://schemas.microsoft.com/office/powerpoint/2010/main" val="1458484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AE8AF-5A9B-7586-FF69-19F6A4B6D20F}"/>
            </a:ext>
          </a:extLst>
        </p:cNvPr>
        <p:cNvGrpSpPr/>
        <p:nvPr/>
      </p:nvGrpSpPr>
      <p:grpSpPr>
        <a:xfrm>
          <a:off x="0" y="0"/>
          <a:ext cx="0" cy="0"/>
          <a:chOff x="0" y="0"/>
          <a:chExt cx="0" cy="0"/>
        </a:xfrm>
      </p:grpSpPr>
      <p:grpSp>
        <p:nvGrpSpPr>
          <p:cNvPr id="2" name="组合 5">
            <a:extLst>
              <a:ext uri="{FF2B5EF4-FFF2-40B4-BE49-F238E27FC236}">
                <a16:creationId xmlns:a16="http://schemas.microsoft.com/office/drawing/2014/main" id="{17A6BC59-3649-F2D6-5E93-A1F89AD452A8}"/>
              </a:ext>
            </a:extLst>
          </p:cNvPr>
          <p:cNvGrpSpPr/>
          <p:nvPr/>
        </p:nvGrpSpPr>
        <p:grpSpPr>
          <a:xfrm>
            <a:off x="8491511" y="3680862"/>
            <a:ext cx="6798968" cy="5078633"/>
            <a:chOff x="5095875" y="2847975"/>
            <a:chExt cx="4343400" cy="3244395"/>
          </a:xfrm>
        </p:grpSpPr>
        <p:sp>
          <p:nvSpPr>
            <p:cNvPr id="5" name="任意多边形: 形状 3">
              <a:extLst>
                <a:ext uri="{FF2B5EF4-FFF2-40B4-BE49-F238E27FC236}">
                  <a16:creationId xmlns:a16="http://schemas.microsoft.com/office/drawing/2014/main" id="{2F153B0E-9964-0811-875C-EBD781BF0DE1}"/>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6" name="任意多边形: 形状 20">
              <a:extLst>
                <a:ext uri="{FF2B5EF4-FFF2-40B4-BE49-F238E27FC236}">
                  <a16:creationId xmlns:a16="http://schemas.microsoft.com/office/drawing/2014/main" id="{BC030DB1-226A-EB08-44C8-D72D114D1914}"/>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7" name="任意多边形: 形状 28">
              <a:extLst>
                <a:ext uri="{FF2B5EF4-FFF2-40B4-BE49-F238E27FC236}">
                  <a16:creationId xmlns:a16="http://schemas.microsoft.com/office/drawing/2014/main" id="{17994EB1-B0CD-69F0-A19B-22F551229DFC}"/>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8" name="任意多边形: 形状 29">
              <a:extLst>
                <a:ext uri="{FF2B5EF4-FFF2-40B4-BE49-F238E27FC236}">
                  <a16:creationId xmlns:a16="http://schemas.microsoft.com/office/drawing/2014/main" id="{7FFBE86C-6A40-FD47-018F-D4FF2D326C29}"/>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9" name="任意多边形: 形状 30">
              <a:extLst>
                <a:ext uri="{FF2B5EF4-FFF2-40B4-BE49-F238E27FC236}">
                  <a16:creationId xmlns:a16="http://schemas.microsoft.com/office/drawing/2014/main" id="{DC10C0A5-B75A-B800-3729-EB2585619374}"/>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0" name="任意多边形: 形状 31">
              <a:extLst>
                <a:ext uri="{FF2B5EF4-FFF2-40B4-BE49-F238E27FC236}">
                  <a16:creationId xmlns:a16="http://schemas.microsoft.com/office/drawing/2014/main" id="{FD814FF6-1A33-1D0B-DF3A-27ADC0A2DB19}"/>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1" name="任意多边形: 形状 32">
              <a:extLst>
                <a:ext uri="{FF2B5EF4-FFF2-40B4-BE49-F238E27FC236}">
                  <a16:creationId xmlns:a16="http://schemas.microsoft.com/office/drawing/2014/main" id="{32DF8A2E-A539-9A35-413E-F2E8DDA05EFA}"/>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grpSp>
      <p:grpSp>
        <p:nvGrpSpPr>
          <p:cNvPr id="12" name="组合 33">
            <a:extLst>
              <a:ext uri="{FF2B5EF4-FFF2-40B4-BE49-F238E27FC236}">
                <a16:creationId xmlns:a16="http://schemas.microsoft.com/office/drawing/2014/main" id="{F15CBEEB-2C2C-E2EB-6CBC-A6CCAF7732D4}"/>
              </a:ext>
            </a:extLst>
          </p:cNvPr>
          <p:cNvGrpSpPr/>
          <p:nvPr/>
        </p:nvGrpSpPr>
        <p:grpSpPr>
          <a:xfrm>
            <a:off x="-1196699" y="-1325219"/>
            <a:ext cx="5791200" cy="4325860"/>
            <a:chOff x="5095875" y="2847975"/>
            <a:chExt cx="4343400" cy="3244395"/>
          </a:xfrm>
        </p:grpSpPr>
        <p:sp>
          <p:nvSpPr>
            <p:cNvPr id="13" name="任意多边形: 形状 34">
              <a:extLst>
                <a:ext uri="{FF2B5EF4-FFF2-40B4-BE49-F238E27FC236}">
                  <a16:creationId xmlns:a16="http://schemas.microsoft.com/office/drawing/2014/main" id="{404AA888-DB4A-26C4-98FD-98C6579A4295}"/>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4" name="任意多边形: 形状 35">
              <a:extLst>
                <a:ext uri="{FF2B5EF4-FFF2-40B4-BE49-F238E27FC236}">
                  <a16:creationId xmlns:a16="http://schemas.microsoft.com/office/drawing/2014/main" id="{B6F8126B-F897-208F-DF1D-B4690A48C7C9}"/>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5" name="任意多边形: 形状 36">
              <a:extLst>
                <a:ext uri="{FF2B5EF4-FFF2-40B4-BE49-F238E27FC236}">
                  <a16:creationId xmlns:a16="http://schemas.microsoft.com/office/drawing/2014/main" id="{91DBA80A-3492-3706-EDB2-313438FCB508}"/>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6" name="任意多边形: 形状 37">
              <a:extLst>
                <a:ext uri="{FF2B5EF4-FFF2-40B4-BE49-F238E27FC236}">
                  <a16:creationId xmlns:a16="http://schemas.microsoft.com/office/drawing/2014/main" id="{1C3AAE5F-40A9-9E4D-6D7C-9E215C41D372}"/>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7" name="任意多边形: 形状 38">
              <a:extLst>
                <a:ext uri="{FF2B5EF4-FFF2-40B4-BE49-F238E27FC236}">
                  <a16:creationId xmlns:a16="http://schemas.microsoft.com/office/drawing/2014/main" id="{FDEDEC3A-4ADC-F276-E8F2-01F74BD3A6CD}"/>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8" name="任意多边形: 形状 39">
              <a:extLst>
                <a:ext uri="{FF2B5EF4-FFF2-40B4-BE49-F238E27FC236}">
                  <a16:creationId xmlns:a16="http://schemas.microsoft.com/office/drawing/2014/main" id="{EE81CF78-0A81-78AE-5A0A-7FC0D4A2E27D}"/>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9" name="任意多边形: 形状 40">
              <a:extLst>
                <a:ext uri="{FF2B5EF4-FFF2-40B4-BE49-F238E27FC236}">
                  <a16:creationId xmlns:a16="http://schemas.microsoft.com/office/drawing/2014/main" id="{7C1F3744-3A81-6032-A6A7-57C11ED74FFF}"/>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grpSp>
      <p:grpSp>
        <p:nvGrpSpPr>
          <p:cNvPr id="29" name="组合 12">
            <a:extLst>
              <a:ext uri="{FF2B5EF4-FFF2-40B4-BE49-F238E27FC236}">
                <a16:creationId xmlns:a16="http://schemas.microsoft.com/office/drawing/2014/main" id="{E2426BA8-4D3B-6839-7A09-A366ADE64B10}"/>
              </a:ext>
            </a:extLst>
          </p:cNvPr>
          <p:cNvGrpSpPr/>
          <p:nvPr/>
        </p:nvGrpSpPr>
        <p:grpSpPr>
          <a:xfrm>
            <a:off x="969499" y="319944"/>
            <a:ext cx="9874963" cy="670660"/>
            <a:chOff x="938970" y="1820130"/>
            <a:chExt cx="4287786" cy="679158"/>
          </a:xfrm>
        </p:grpSpPr>
        <p:grpSp>
          <p:nvGrpSpPr>
            <p:cNvPr id="25" name="组合 2">
              <a:extLst>
                <a:ext uri="{FF2B5EF4-FFF2-40B4-BE49-F238E27FC236}">
                  <a16:creationId xmlns:a16="http://schemas.microsoft.com/office/drawing/2014/main" id="{91B54F19-283A-55DA-1543-26E26E78545C}"/>
                </a:ext>
              </a:extLst>
            </p:cNvPr>
            <p:cNvGrpSpPr/>
            <p:nvPr/>
          </p:nvGrpSpPr>
          <p:grpSpPr>
            <a:xfrm>
              <a:off x="938970" y="1820130"/>
              <a:ext cx="3351080" cy="679158"/>
              <a:chOff x="1971675" y="1477914"/>
              <a:chExt cx="5299780" cy="1521405"/>
            </a:xfrm>
          </p:grpSpPr>
          <p:sp>
            <p:nvSpPr>
              <p:cNvPr id="27" name="矩形 26">
                <a:extLst>
                  <a:ext uri="{FF2B5EF4-FFF2-40B4-BE49-F238E27FC236}">
                    <a16:creationId xmlns:a16="http://schemas.microsoft.com/office/drawing/2014/main" id="{F236502D-E7E3-DDC0-9758-882C6E15EAE5}"/>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8" name="矩形 27">
                <a:extLst>
                  <a:ext uri="{FF2B5EF4-FFF2-40B4-BE49-F238E27FC236}">
                    <a16:creationId xmlns:a16="http://schemas.microsoft.com/office/drawing/2014/main" id="{A70EF314-8BFA-3886-F3E4-AFA9FF4BB407}"/>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26" name="文本框 41">
              <a:extLst>
                <a:ext uri="{FF2B5EF4-FFF2-40B4-BE49-F238E27FC236}">
                  <a16:creationId xmlns:a16="http://schemas.microsoft.com/office/drawing/2014/main" id="{5F117182-FE75-B8A6-E0C4-A12D28E11C40}"/>
                </a:ext>
              </a:extLst>
            </p:cNvPr>
            <p:cNvSpPr txBox="1"/>
            <p:nvPr/>
          </p:nvSpPr>
          <p:spPr>
            <a:xfrm>
              <a:off x="1027952" y="1820130"/>
              <a:ext cx="4198804" cy="592184"/>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endParaRPr lang="en-US" sz="3200" b="1" dirty="0">
                <a:latin typeface="Calibri"/>
                <a:ea typeface="微软雅黑"/>
                <a:cs typeface="Calibri"/>
              </a:endParaRPr>
            </a:p>
          </p:txBody>
        </p:sp>
      </p:grpSp>
      <mc:AlternateContent xmlns:mc="http://schemas.openxmlformats.org/markup-compatibility/2006">
        <mc:Choice xmlns:a14="http://schemas.microsoft.com/office/drawing/2010/main" Requires="a14">
          <p:sp>
            <p:nvSpPr>
              <p:cNvPr id="21" name="文字方塊 20">
                <a:extLst>
                  <a:ext uri="{FF2B5EF4-FFF2-40B4-BE49-F238E27FC236}">
                    <a16:creationId xmlns:a16="http://schemas.microsoft.com/office/drawing/2014/main" id="{E15E7B27-CCCA-15FD-333C-AD7F07472AA0}"/>
                  </a:ext>
                </a:extLst>
              </p:cNvPr>
              <p:cNvSpPr txBox="1"/>
              <p:nvPr/>
            </p:nvSpPr>
            <p:spPr>
              <a:xfrm>
                <a:off x="1202887" y="1686061"/>
                <a:ext cx="10555637" cy="4708981"/>
              </a:xfrm>
              <a:prstGeom prst="rect">
                <a:avLst/>
              </a:prstGeom>
              <a:noFill/>
            </p:spPr>
            <p:txBody>
              <a:bodyPr wrap="square" lIns="91440" tIns="45720" rIns="91440" bIns="45720" rtlCol="0" anchor="t">
                <a:spAutoFit/>
              </a:bodyPr>
              <a:lstStyle/>
              <a:p>
                <a:pPr>
                  <a:lnSpc>
                    <a:spcPct val="150000"/>
                  </a:lnSpc>
                </a:pPr>
                <a:r>
                  <a:rPr lang="en-US" sz="2400" b="1" dirty="0">
                    <a:latin typeface="Arial"/>
                    <a:ea typeface="宋体"/>
                    <a:cs typeface="Arial"/>
                  </a:rPr>
                  <a:t>分支圖 G=(O,C,D)</a:t>
                </a:r>
                <a:endParaRPr lang="en-US" altLang="zh-TW" sz="2400" b="1" dirty="0">
                  <a:latin typeface="Arial"/>
                  <a:ea typeface="宋体"/>
                  <a:cs typeface="Arial"/>
                </a:endParaRPr>
              </a:p>
              <a:p>
                <a:pPr marL="285115" indent="-285115">
                  <a:lnSpc>
                    <a:spcPct val="150000"/>
                  </a:lnSpc>
                  <a:buFont typeface="Arial" panose="020B0604020202020204" pitchFamily="34" charset="0"/>
                  <a:buChar char="•"/>
                </a:pPr>
                <a:r>
                  <a:rPr lang="zh-TW" altLang="en-US" sz="2000" dirty="0">
                    <a:ea typeface="新細明體"/>
                  </a:rPr>
                  <a:t>定義</a:t>
                </a:r>
              </a:p>
              <a:p>
                <a:pPr marL="742315" lvl="1" indent="-285115">
                  <a:lnSpc>
                    <a:spcPct val="150000"/>
                  </a:lnSpc>
                  <a:buFont typeface="Courier New" panose="020B0604020202020204" pitchFamily="34" charset="0"/>
                  <a:buChar char="o"/>
                </a:pPr>
                <a:r>
                  <a:rPr lang="zh-TW" altLang="en-US" sz="2000" b="1" dirty="0">
                    <a:ea typeface="+mn-lt"/>
                    <a:cs typeface="+mn-lt"/>
                  </a:rPr>
                  <a:t>節點集合 </a:t>
                </a:r>
                <a:r>
                  <a:rPr lang="en-US" altLang="zh-TW" sz="2000" b="1" dirty="0">
                    <a:ea typeface="+mn-lt"/>
                    <a:cs typeface="+mn-lt"/>
                  </a:rPr>
                  <a:t>O</a:t>
                </a:r>
                <a:r>
                  <a:rPr lang="zh-TW" altLang="en-US" sz="2000" b="1" dirty="0">
                    <a:ea typeface="+mn-lt"/>
                    <a:cs typeface="+mn-lt"/>
                  </a:rPr>
                  <a:t>：</a:t>
                </a:r>
                <a:r>
                  <a:rPr lang="zh-TW" altLang="en-US" sz="2000" dirty="0">
                    <a:ea typeface="+mn-lt"/>
                    <a:cs typeface="+mn-lt"/>
                  </a:rPr>
                  <a:t> </a:t>
                </a:r>
                <a:br>
                  <a:rPr lang="zh-TW" altLang="en-US" sz="2000" dirty="0">
                    <a:ea typeface="+mn-lt"/>
                    <a:cs typeface="+mn-lt"/>
                  </a:rPr>
                </a:br>
                <a:r>
                  <a:rPr lang="zh-TW" sz="2000" dirty="0">
                    <a:ea typeface="+mn-lt"/>
                    <a:cs typeface="+mn-lt"/>
                  </a:rPr>
                  <a:t>包含</a:t>
                </a:r>
                <a:r>
                  <a:rPr lang="zh-TW" altLang="en-US" sz="2000" dirty="0">
                    <a:ea typeface="+mn-lt"/>
                    <a:cs typeface="+mn-lt"/>
                  </a:rPr>
                  <a:t>所有</a:t>
                </a:r>
                <a:r>
                  <a:rPr lang="zh-TW" sz="2000" dirty="0">
                    <a:ea typeface="+mn-lt"/>
                    <a:cs typeface="+mn-lt"/>
                  </a:rPr>
                  <a:t>操作</a:t>
                </a:r>
                <a:r>
                  <a:rPr lang="zh-TW" altLang="en-US" sz="2000" dirty="0">
                    <a:ea typeface="+mn-lt"/>
                    <a:cs typeface="+mn-lt"/>
                  </a:rPr>
                  <a:t>節點</a:t>
                </a:r>
                <a:r>
                  <a:rPr lang="zh-TW" sz="2000" dirty="0">
                    <a:ea typeface="+mn-lt"/>
                    <a:cs typeface="+mn-lt"/>
                  </a:rPr>
                  <a:t> </a:t>
                </a:r>
                <a14:m>
                  <m:oMath xmlns:m="http://schemas.openxmlformats.org/officeDocument/2006/math">
                    <m:sSub>
                      <m:sSubPr>
                        <m:ctrlPr>
                          <a:rPr lang="en-US" altLang="zh-TW" sz="2000" i="1" smtClean="0">
                            <a:latin typeface="Cambria Math" panose="02040503050406030204" pitchFamily="18" charset="0"/>
                            <a:ea typeface="+mn-lt"/>
                            <a:cs typeface="+mn-lt"/>
                          </a:rPr>
                        </m:ctrlPr>
                      </m:sSubPr>
                      <m:e>
                        <m:r>
                          <a:rPr lang="en-US" altLang="zh-TW" sz="2000" b="0" i="1" smtClean="0">
                            <a:latin typeface="Cambria Math" panose="02040503050406030204" pitchFamily="18" charset="0"/>
                            <a:ea typeface="+mn-lt"/>
                            <a:cs typeface="+mn-lt"/>
                          </a:rPr>
                          <m:t>𝑂</m:t>
                        </m:r>
                      </m:e>
                      <m:sub>
                        <m:r>
                          <a:rPr lang="en-US" altLang="zh-TW" sz="2000" b="0" i="1" smtClean="0">
                            <a:latin typeface="Cambria Math" panose="02040503050406030204" pitchFamily="18" charset="0"/>
                            <a:ea typeface="+mn-lt"/>
                            <a:cs typeface="+mn-lt"/>
                          </a:rPr>
                          <m:t>𝑖𝑗</m:t>
                        </m:r>
                      </m:sub>
                    </m:sSub>
                  </m:oMath>
                </a14:m>
                <a:r>
                  <a:rPr lang="zh-TW" sz="2000" dirty="0">
                    <a:ea typeface="+mn-lt"/>
                    <a:cs typeface="+mn-lt"/>
                  </a:rPr>
                  <a:t>，</a:t>
                </a:r>
                <a:r>
                  <a:rPr lang="zh-TW" altLang="en-US" sz="2000" dirty="0">
                    <a:ea typeface="+mn-lt"/>
                    <a:cs typeface="+mn-lt"/>
                  </a:rPr>
                  <a:t>以及兩個虛擬節點 </a:t>
                </a:r>
                <a:r>
                  <a:rPr lang="en-US" altLang="zh-TW" sz="2000" dirty="0">
                    <a:ea typeface="+mn-lt"/>
                    <a:cs typeface="+mn-lt"/>
                  </a:rPr>
                  <a:t>(</a:t>
                </a:r>
                <a:r>
                  <a:rPr lang="zh-TW" altLang="en-US" sz="2000" dirty="0">
                    <a:ea typeface="+mn-lt"/>
                    <a:cs typeface="+mn-lt"/>
                  </a:rPr>
                  <a:t>開始與結束</a:t>
                </a:r>
                <a:r>
                  <a:rPr lang="en-US" altLang="zh-TW" sz="2000" dirty="0">
                    <a:ea typeface="+mn-lt"/>
                    <a:cs typeface="+mn-lt"/>
                  </a:rPr>
                  <a:t>)</a:t>
                </a:r>
                <a:r>
                  <a:rPr lang="zh-TW" altLang="en-US" sz="2000" dirty="0">
                    <a:ea typeface="+mn-lt"/>
                    <a:cs typeface="+mn-lt"/>
                  </a:rPr>
                  <a:t> 表示生產過程</a:t>
                </a:r>
                <a:r>
                  <a:rPr lang="zh-TW" sz="2000" dirty="0">
                    <a:ea typeface="+mn-lt"/>
                    <a:cs typeface="+mn-lt"/>
                  </a:rPr>
                  <a:t>的</a:t>
                </a:r>
                <a:r>
                  <a:rPr lang="zh-TW" altLang="en-US" sz="2000" dirty="0">
                    <a:ea typeface="+mn-lt"/>
                    <a:cs typeface="+mn-lt"/>
                  </a:rPr>
                  <a:t>起點與終點</a:t>
                </a:r>
                <a:r>
                  <a:rPr lang="zh-TW" sz="2000" dirty="0">
                    <a:ea typeface="+mn-lt"/>
                    <a:cs typeface="+mn-lt"/>
                  </a:rPr>
                  <a:t>。</a:t>
                </a:r>
              </a:p>
              <a:p>
                <a:pPr marL="742315" lvl="1" indent="-285115">
                  <a:lnSpc>
                    <a:spcPct val="150000"/>
                  </a:lnSpc>
                  <a:buFont typeface="Courier New" panose="020B0604020202020204" pitchFamily="34" charset="0"/>
                  <a:buChar char="o"/>
                </a:pPr>
                <a:r>
                  <a:rPr lang="zh-TW" sz="2000" b="1" dirty="0">
                    <a:ea typeface="+mn-lt"/>
                    <a:cs typeface="+mn-lt"/>
                  </a:rPr>
                  <a:t>連接弧集合 C：</a:t>
                </a:r>
                <a:r>
                  <a:rPr lang="zh-TW" sz="2000" dirty="0">
                    <a:ea typeface="+mn-lt"/>
                    <a:cs typeface="+mn-lt"/>
                  </a:rPr>
                  <a:t> </a:t>
                </a:r>
                <a:br>
                  <a:rPr lang="zh-TW" altLang="en-US" sz="2000" dirty="0">
                    <a:ea typeface="+mn-lt"/>
                    <a:cs typeface="+mn-lt"/>
                  </a:rPr>
                </a:br>
                <a:r>
                  <a:rPr lang="zh-TW" sz="2000" dirty="0">
                    <a:ea typeface="+mn-lt"/>
                    <a:cs typeface="+mn-lt"/>
                  </a:rPr>
                  <a:t>表示作業的處理順序。例如，每個作業</a:t>
                </a:r>
                <a:r>
                  <a:rPr lang="en-US" altLang="zh-TW" sz="2000" dirty="0">
                    <a:ea typeface="+mn-lt"/>
                    <a:cs typeface="+mn-lt"/>
                  </a:rPr>
                  <a:t> </a:t>
                </a:r>
                <a:r>
                  <a:rPr lang="zh-TW" sz="2000" dirty="0">
                    <a:ea typeface="+mn-lt"/>
                    <a:cs typeface="+mn-lt"/>
                  </a:rPr>
                  <a:t> </a:t>
                </a:r>
                <a14:m>
                  <m:oMath xmlns:m="http://schemas.openxmlformats.org/officeDocument/2006/math">
                    <m:sSub>
                      <m:sSubPr>
                        <m:ctrlPr>
                          <a:rPr lang="en-US" altLang="zh-TW" sz="2000" i="1" smtClean="0">
                            <a:latin typeface="Cambria Math" panose="02040503050406030204" pitchFamily="18" charset="0"/>
                            <a:ea typeface="+mn-lt"/>
                            <a:cs typeface="+mn-lt"/>
                          </a:rPr>
                        </m:ctrlPr>
                      </m:sSubPr>
                      <m:e>
                        <m:r>
                          <a:rPr lang="en-US" altLang="zh-TW" sz="2000" b="0" i="1" smtClean="0">
                            <a:latin typeface="Cambria Math" panose="02040503050406030204" pitchFamily="18" charset="0"/>
                            <a:ea typeface="+mn-lt"/>
                            <a:cs typeface="+mn-lt"/>
                          </a:rPr>
                          <m:t>𝐽</m:t>
                        </m:r>
                      </m:e>
                      <m:sub>
                        <m:r>
                          <a:rPr lang="en-US" altLang="zh-TW" sz="2000" b="0" i="1" smtClean="0">
                            <a:latin typeface="Cambria Math" panose="02040503050406030204" pitchFamily="18" charset="0"/>
                            <a:ea typeface="+mn-lt"/>
                            <a:cs typeface="+mn-lt"/>
                          </a:rPr>
                          <m:t>𝑖</m:t>
                        </m:r>
                      </m:sub>
                    </m:sSub>
                  </m:oMath>
                </a14:m>
                <a:r>
                  <a:rPr lang="zh-TW" sz="2000" dirty="0">
                    <a:ea typeface="+mn-lt"/>
                    <a:cs typeface="+mn-lt"/>
                  </a:rPr>
                  <a:t> 的節點以有向弧連接。</a:t>
                </a:r>
                <a:endParaRPr lang="zh-TW" altLang="en-US" sz="2000" dirty="0">
                  <a:ea typeface="新細明體"/>
                </a:endParaRPr>
              </a:p>
              <a:p>
                <a:pPr marL="742315" lvl="1" indent="-285115">
                  <a:lnSpc>
                    <a:spcPct val="150000"/>
                  </a:lnSpc>
                  <a:buFont typeface="Courier New" panose="020B0604020202020204" pitchFamily="34" charset="0"/>
                  <a:buChar char="o"/>
                </a:pPr>
                <a:r>
                  <a:rPr lang="zh-TW" sz="2000" b="1" dirty="0">
                    <a:ea typeface="+mn-lt"/>
                    <a:cs typeface="+mn-lt"/>
                  </a:rPr>
                  <a:t>分支弧集合 D：</a:t>
                </a:r>
                <a:r>
                  <a:rPr lang="zh-TW" sz="2000" dirty="0">
                    <a:ea typeface="+mn-lt"/>
                    <a:cs typeface="+mn-lt"/>
                  </a:rPr>
                  <a:t> </a:t>
                </a:r>
                <a:br>
                  <a:rPr lang="zh-TW" altLang="en-US" sz="2000" dirty="0">
                    <a:ea typeface="+mn-lt"/>
                    <a:cs typeface="+mn-lt"/>
                  </a:rPr>
                </a:br>
                <a:r>
                  <a:rPr lang="zh-TW" sz="2000" dirty="0">
                    <a:ea typeface="+mn-lt"/>
                    <a:cs typeface="+mn-lt"/>
                  </a:rPr>
                  <a:t>表示可以執行操作的機器。例如，所有能在 </a:t>
                </a:r>
                <a14:m>
                  <m:oMath xmlns:m="http://schemas.openxmlformats.org/officeDocument/2006/math">
                    <m:sSub>
                      <m:sSubPr>
                        <m:ctrlPr>
                          <a:rPr lang="en-US" altLang="zh-TW" sz="2000" i="1" smtClean="0">
                            <a:latin typeface="Cambria Math" panose="02040503050406030204" pitchFamily="18" charset="0"/>
                            <a:ea typeface="+mn-lt"/>
                            <a:cs typeface="+mn-lt"/>
                          </a:rPr>
                        </m:ctrlPr>
                      </m:sSubPr>
                      <m:e>
                        <m:r>
                          <a:rPr lang="en-US" altLang="zh-TW" sz="2000" b="0" i="1" smtClean="0">
                            <a:latin typeface="Cambria Math" panose="02040503050406030204" pitchFamily="18" charset="0"/>
                            <a:ea typeface="+mn-lt"/>
                            <a:cs typeface="+mn-lt"/>
                          </a:rPr>
                          <m:t>𝑀</m:t>
                        </m:r>
                      </m:e>
                      <m:sub>
                        <m:r>
                          <a:rPr lang="en-US" altLang="zh-TW" sz="2000" b="0" i="1" smtClean="0">
                            <a:latin typeface="Cambria Math" panose="02040503050406030204" pitchFamily="18" charset="0"/>
                            <a:ea typeface="+mn-lt"/>
                            <a:cs typeface="+mn-lt"/>
                          </a:rPr>
                          <m:t>𝑘</m:t>
                        </m:r>
                      </m:sub>
                    </m:sSub>
                  </m:oMath>
                </a14:m>
                <a:r>
                  <a:rPr lang="zh-TW" sz="2000" dirty="0">
                    <a:ea typeface="+mn-lt"/>
                    <a:cs typeface="+mn-lt"/>
                  </a:rPr>
                  <a:t> 上執行的操作節點形成一個完全連通的子圖。</a:t>
                </a:r>
                <a:endParaRPr lang="zh-TW" altLang="en-US" sz="2000" dirty="0">
                  <a:ea typeface="新細明體"/>
                </a:endParaRPr>
              </a:p>
              <a:p>
                <a:r>
                  <a:rPr lang="en-US" altLang="zh-TW" sz="2400" dirty="0">
                    <a:ea typeface="新細明體"/>
                  </a:rPr>
                  <a:t>   </a:t>
                </a:r>
                <a:endParaRPr lang="zh-TW" altLang="en-US" sz="2400" dirty="0">
                  <a:ea typeface="新細明體"/>
                </a:endParaRPr>
              </a:p>
            </p:txBody>
          </p:sp>
        </mc:Choice>
        <mc:Fallback>
          <p:sp>
            <p:nvSpPr>
              <p:cNvPr id="21" name="文字方塊 20">
                <a:extLst>
                  <a:ext uri="{FF2B5EF4-FFF2-40B4-BE49-F238E27FC236}">
                    <a16:creationId xmlns:a16="http://schemas.microsoft.com/office/drawing/2014/main" id="{E15E7B27-CCCA-15FD-333C-AD7F07472AA0}"/>
                  </a:ext>
                </a:extLst>
              </p:cNvPr>
              <p:cNvSpPr txBox="1">
                <a:spLocks noRot="1" noChangeAspect="1" noMove="1" noResize="1" noEditPoints="1" noAdjustHandles="1" noChangeArrowheads="1" noChangeShapeType="1" noTextEdit="1"/>
              </p:cNvSpPr>
              <p:nvPr/>
            </p:nvSpPr>
            <p:spPr>
              <a:xfrm>
                <a:off x="1202887" y="1686061"/>
                <a:ext cx="10555637" cy="4708981"/>
              </a:xfrm>
              <a:prstGeom prst="rect">
                <a:avLst/>
              </a:prstGeom>
              <a:blipFill>
                <a:blip r:embed="rId4"/>
                <a:stretch>
                  <a:fillRect l="-841" r="-120"/>
                </a:stretch>
              </a:blipFill>
            </p:spPr>
            <p:txBody>
              <a:bodyPr/>
              <a:lstStyle/>
              <a:p>
                <a:r>
                  <a:rPr lang="zh-TW" altLang="en-US">
                    <a:noFill/>
                  </a:rPr>
                  <a:t> </a:t>
                </a:r>
              </a:p>
            </p:txBody>
          </p:sp>
        </mc:Fallback>
      </mc:AlternateContent>
      <p:sp>
        <p:nvSpPr>
          <p:cNvPr id="3" name="投影片編號版面配置區 6">
            <a:extLst>
              <a:ext uri="{FF2B5EF4-FFF2-40B4-BE49-F238E27FC236}">
                <a16:creationId xmlns:a16="http://schemas.microsoft.com/office/drawing/2014/main" id="{32C17493-1A35-BCB5-7802-A726E2F8FB60}"/>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14</a:t>
            </a:fld>
            <a:endParaRPr lang="zh-TW" altLang="en-US" dirty="0"/>
          </a:p>
        </p:txBody>
      </p:sp>
      <p:sp>
        <p:nvSpPr>
          <p:cNvPr id="4" name="文本框 41">
            <a:extLst>
              <a:ext uri="{FF2B5EF4-FFF2-40B4-BE49-F238E27FC236}">
                <a16:creationId xmlns:a16="http://schemas.microsoft.com/office/drawing/2014/main" id="{7F89494C-6AE7-13ED-2C4D-25083EDB6F08}"/>
              </a:ext>
            </a:extLst>
          </p:cNvPr>
          <p:cNvSpPr txBox="1"/>
          <p:nvPr/>
        </p:nvSpPr>
        <p:spPr>
          <a:xfrm>
            <a:off x="1099984" y="212221"/>
            <a:ext cx="9539548" cy="800219"/>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en" altLang="zh-TW" sz="3000" b="1" dirty="0">
                <a:solidFill>
                  <a:srgbClr val="000000"/>
                </a:solidFill>
                <a:cs typeface="Arial"/>
              </a:rPr>
              <a:t>FJSP</a:t>
            </a:r>
            <a:r>
              <a:rPr lang="zh-TW" altLang="en-US" sz="3000" b="1" dirty="0">
                <a:solidFill>
                  <a:srgbClr val="000000"/>
                </a:solidFill>
                <a:cs typeface="Arial"/>
              </a:rPr>
              <a:t>的分支圖表示法</a:t>
            </a:r>
          </a:p>
          <a:p>
            <a:pPr>
              <a:spcBef>
                <a:spcPts val="0"/>
              </a:spcBef>
              <a:spcAft>
                <a:spcPts val="0"/>
              </a:spcAft>
            </a:pPr>
            <a:r>
              <a:rPr lang="zh-TW" altLang="en-US" sz="1500" b="1" dirty="0">
                <a:solidFill>
                  <a:srgbClr val="1F1F1F"/>
                </a:solidFill>
                <a:latin typeface="Arial"/>
                <a:ea typeface="微软雅黑"/>
                <a:cs typeface="Arial"/>
              </a:rPr>
              <a:t>(</a:t>
            </a:r>
            <a:r>
              <a:rPr lang="en" altLang="zh-TW" sz="1500" b="1" dirty="0">
                <a:solidFill>
                  <a:srgbClr val="1F1F1F"/>
                </a:solidFill>
                <a:latin typeface="Arial"/>
                <a:ea typeface="微软雅黑"/>
                <a:cs typeface="Arial"/>
              </a:rPr>
              <a:t>Disjunctive Graph for FJSP</a:t>
            </a:r>
            <a:r>
              <a:rPr lang="en-US" sz="1500" b="1" dirty="0">
                <a:solidFill>
                  <a:srgbClr val="1F1F1F"/>
                </a:solidFill>
                <a:latin typeface="Arial"/>
                <a:ea typeface="微软雅黑"/>
                <a:cs typeface="Arial"/>
              </a:rPr>
              <a:t>)</a:t>
            </a:r>
            <a:endParaRPr lang="zh-TW" altLang="en-US" sz="1500" b="1" dirty="0">
              <a:cs typeface="Arial"/>
            </a:endParaRPr>
          </a:p>
        </p:txBody>
      </p:sp>
    </p:spTree>
    <p:extLst>
      <p:ext uri="{BB962C8B-B14F-4D97-AF65-F5344CB8AC3E}">
        <p14:creationId xmlns:p14="http://schemas.microsoft.com/office/powerpoint/2010/main" val="1383133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AE8AF-5A9B-7586-FF69-19F6A4B6D20F}"/>
            </a:ext>
          </a:extLst>
        </p:cNvPr>
        <p:cNvGrpSpPr/>
        <p:nvPr/>
      </p:nvGrpSpPr>
      <p:grpSpPr>
        <a:xfrm>
          <a:off x="0" y="0"/>
          <a:ext cx="0" cy="0"/>
          <a:chOff x="0" y="0"/>
          <a:chExt cx="0" cy="0"/>
        </a:xfrm>
      </p:grpSpPr>
      <p:grpSp>
        <p:nvGrpSpPr>
          <p:cNvPr id="2" name="组合 5">
            <a:extLst>
              <a:ext uri="{FF2B5EF4-FFF2-40B4-BE49-F238E27FC236}">
                <a16:creationId xmlns:a16="http://schemas.microsoft.com/office/drawing/2014/main" id="{17A6BC59-3649-F2D6-5E93-A1F89AD452A8}"/>
              </a:ext>
            </a:extLst>
          </p:cNvPr>
          <p:cNvGrpSpPr/>
          <p:nvPr/>
        </p:nvGrpSpPr>
        <p:grpSpPr>
          <a:xfrm>
            <a:off x="8491511" y="3680862"/>
            <a:ext cx="6798968" cy="5078633"/>
            <a:chOff x="5095875" y="2847975"/>
            <a:chExt cx="4343400" cy="3244395"/>
          </a:xfrm>
        </p:grpSpPr>
        <p:sp>
          <p:nvSpPr>
            <p:cNvPr id="5" name="任意多边形: 形状 3">
              <a:extLst>
                <a:ext uri="{FF2B5EF4-FFF2-40B4-BE49-F238E27FC236}">
                  <a16:creationId xmlns:a16="http://schemas.microsoft.com/office/drawing/2014/main" id="{2F153B0E-9964-0811-875C-EBD781BF0DE1}"/>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6" name="任意多边形: 形状 20">
              <a:extLst>
                <a:ext uri="{FF2B5EF4-FFF2-40B4-BE49-F238E27FC236}">
                  <a16:creationId xmlns:a16="http://schemas.microsoft.com/office/drawing/2014/main" id="{BC030DB1-226A-EB08-44C8-D72D114D1914}"/>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7" name="任意多边形: 形状 28">
              <a:extLst>
                <a:ext uri="{FF2B5EF4-FFF2-40B4-BE49-F238E27FC236}">
                  <a16:creationId xmlns:a16="http://schemas.microsoft.com/office/drawing/2014/main" id="{17994EB1-B0CD-69F0-A19B-22F551229DFC}"/>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8" name="任意多边形: 形状 29">
              <a:extLst>
                <a:ext uri="{FF2B5EF4-FFF2-40B4-BE49-F238E27FC236}">
                  <a16:creationId xmlns:a16="http://schemas.microsoft.com/office/drawing/2014/main" id="{7FFBE86C-6A40-FD47-018F-D4FF2D326C29}"/>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9" name="任意多边形: 形状 30">
              <a:extLst>
                <a:ext uri="{FF2B5EF4-FFF2-40B4-BE49-F238E27FC236}">
                  <a16:creationId xmlns:a16="http://schemas.microsoft.com/office/drawing/2014/main" id="{DC10C0A5-B75A-B800-3729-EB2585619374}"/>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0" name="任意多边形: 形状 31">
              <a:extLst>
                <a:ext uri="{FF2B5EF4-FFF2-40B4-BE49-F238E27FC236}">
                  <a16:creationId xmlns:a16="http://schemas.microsoft.com/office/drawing/2014/main" id="{FD814FF6-1A33-1D0B-DF3A-27ADC0A2DB19}"/>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1" name="任意多边形: 形状 32">
              <a:extLst>
                <a:ext uri="{FF2B5EF4-FFF2-40B4-BE49-F238E27FC236}">
                  <a16:creationId xmlns:a16="http://schemas.microsoft.com/office/drawing/2014/main" id="{32DF8A2E-A539-9A35-413E-F2E8DDA05EFA}"/>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grpSp>
      <p:grpSp>
        <p:nvGrpSpPr>
          <p:cNvPr id="12" name="组合 33">
            <a:extLst>
              <a:ext uri="{FF2B5EF4-FFF2-40B4-BE49-F238E27FC236}">
                <a16:creationId xmlns:a16="http://schemas.microsoft.com/office/drawing/2014/main" id="{F15CBEEB-2C2C-E2EB-6CBC-A6CCAF7732D4}"/>
              </a:ext>
            </a:extLst>
          </p:cNvPr>
          <p:cNvGrpSpPr/>
          <p:nvPr/>
        </p:nvGrpSpPr>
        <p:grpSpPr>
          <a:xfrm>
            <a:off x="-1196699" y="-1325219"/>
            <a:ext cx="5791200" cy="4325860"/>
            <a:chOff x="5095875" y="2847975"/>
            <a:chExt cx="4343400" cy="3244395"/>
          </a:xfrm>
        </p:grpSpPr>
        <p:sp>
          <p:nvSpPr>
            <p:cNvPr id="13" name="任意多边形: 形状 34">
              <a:extLst>
                <a:ext uri="{FF2B5EF4-FFF2-40B4-BE49-F238E27FC236}">
                  <a16:creationId xmlns:a16="http://schemas.microsoft.com/office/drawing/2014/main" id="{404AA888-DB4A-26C4-98FD-98C6579A4295}"/>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4" name="任意多边形: 形状 35">
              <a:extLst>
                <a:ext uri="{FF2B5EF4-FFF2-40B4-BE49-F238E27FC236}">
                  <a16:creationId xmlns:a16="http://schemas.microsoft.com/office/drawing/2014/main" id="{B6F8126B-F897-208F-DF1D-B4690A48C7C9}"/>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5" name="任意多边形: 形状 36">
              <a:extLst>
                <a:ext uri="{FF2B5EF4-FFF2-40B4-BE49-F238E27FC236}">
                  <a16:creationId xmlns:a16="http://schemas.microsoft.com/office/drawing/2014/main" id="{91DBA80A-3492-3706-EDB2-313438FCB508}"/>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6" name="任意多边形: 形状 37">
              <a:extLst>
                <a:ext uri="{FF2B5EF4-FFF2-40B4-BE49-F238E27FC236}">
                  <a16:creationId xmlns:a16="http://schemas.microsoft.com/office/drawing/2014/main" id="{1C3AAE5F-40A9-9E4D-6D7C-9E215C41D372}"/>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7" name="任意多边形: 形状 38">
              <a:extLst>
                <a:ext uri="{FF2B5EF4-FFF2-40B4-BE49-F238E27FC236}">
                  <a16:creationId xmlns:a16="http://schemas.microsoft.com/office/drawing/2014/main" id="{FDEDEC3A-4ADC-F276-E8F2-01F74BD3A6CD}"/>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8" name="任意多边形: 形状 39">
              <a:extLst>
                <a:ext uri="{FF2B5EF4-FFF2-40B4-BE49-F238E27FC236}">
                  <a16:creationId xmlns:a16="http://schemas.microsoft.com/office/drawing/2014/main" id="{EE81CF78-0A81-78AE-5A0A-7FC0D4A2E27D}"/>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9" name="任意多边形: 形状 40">
              <a:extLst>
                <a:ext uri="{FF2B5EF4-FFF2-40B4-BE49-F238E27FC236}">
                  <a16:creationId xmlns:a16="http://schemas.microsoft.com/office/drawing/2014/main" id="{7C1F3744-3A81-6032-A6A7-57C11ED74FFF}"/>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grpSp>
      <p:grpSp>
        <p:nvGrpSpPr>
          <p:cNvPr id="25" name="组合 2">
            <a:extLst>
              <a:ext uri="{FF2B5EF4-FFF2-40B4-BE49-F238E27FC236}">
                <a16:creationId xmlns:a16="http://schemas.microsoft.com/office/drawing/2014/main" id="{91B54F19-283A-55DA-1543-26E26E78545C}"/>
              </a:ext>
            </a:extLst>
          </p:cNvPr>
          <p:cNvGrpSpPr/>
          <p:nvPr/>
        </p:nvGrpSpPr>
        <p:grpSpPr>
          <a:xfrm>
            <a:off x="969499" y="319945"/>
            <a:ext cx="7717687" cy="670660"/>
            <a:chOff x="1971675" y="1477914"/>
            <a:chExt cx="5299780" cy="1521405"/>
          </a:xfrm>
        </p:grpSpPr>
        <p:sp>
          <p:nvSpPr>
            <p:cNvPr id="27" name="矩形 26">
              <a:extLst>
                <a:ext uri="{FF2B5EF4-FFF2-40B4-BE49-F238E27FC236}">
                  <a16:creationId xmlns:a16="http://schemas.microsoft.com/office/drawing/2014/main" id="{F236502D-E7E3-DDC0-9758-882C6E15EAE5}"/>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8" name="矩形 27">
              <a:extLst>
                <a:ext uri="{FF2B5EF4-FFF2-40B4-BE49-F238E27FC236}">
                  <a16:creationId xmlns:a16="http://schemas.microsoft.com/office/drawing/2014/main" id="{A70EF314-8BFA-3886-F3E4-AFA9FF4BB407}"/>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4" name="文字方塊 3">
            <a:extLst>
              <a:ext uri="{FF2B5EF4-FFF2-40B4-BE49-F238E27FC236}">
                <a16:creationId xmlns:a16="http://schemas.microsoft.com/office/drawing/2014/main" id="{38D95FBF-4A55-5E67-6418-72CF9C3545B0}"/>
              </a:ext>
            </a:extLst>
          </p:cNvPr>
          <p:cNvSpPr txBox="1"/>
          <p:nvPr/>
        </p:nvSpPr>
        <p:spPr>
          <a:xfrm>
            <a:off x="1202887" y="1686061"/>
            <a:ext cx="10555637" cy="1938992"/>
          </a:xfrm>
          <a:prstGeom prst="rect">
            <a:avLst/>
          </a:prstGeom>
          <a:noFill/>
        </p:spPr>
        <p:txBody>
          <a:bodyPr wrap="square" lIns="91440" tIns="45720" rIns="91440" bIns="45720" rtlCol="0" anchor="t">
            <a:spAutoFit/>
          </a:bodyPr>
          <a:lstStyle/>
          <a:p>
            <a:pPr>
              <a:lnSpc>
                <a:spcPct val="150000"/>
              </a:lnSpc>
            </a:pPr>
            <a:r>
              <a:rPr lang="en-US" sz="2400" b="1" dirty="0" err="1">
                <a:latin typeface="Arial"/>
                <a:ea typeface="宋体"/>
                <a:cs typeface="Arial"/>
              </a:rPr>
              <a:t>分支圖</a:t>
            </a:r>
            <a:r>
              <a:rPr lang="en-US" sz="2400" b="1" dirty="0">
                <a:latin typeface="Arial"/>
                <a:ea typeface="宋体"/>
                <a:cs typeface="Arial"/>
              </a:rPr>
              <a:t> G=(O,C,D)</a:t>
            </a:r>
            <a:endParaRPr lang="en-US" altLang="zh-TW" sz="2400" b="1" dirty="0">
              <a:latin typeface="Arial"/>
              <a:ea typeface="宋体"/>
              <a:cs typeface="Arial"/>
            </a:endParaRPr>
          </a:p>
          <a:p>
            <a:pPr marL="285115" indent="-285115">
              <a:lnSpc>
                <a:spcPct val="150000"/>
              </a:lnSpc>
              <a:buFont typeface="Arial,Sans-Serif" panose="020B0604020202020204" pitchFamily="34" charset="0"/>
              <a:buChar char="•"/>
            </a:pPr>
            <a:r>
              <a:rPr lang="zh-TW" altLang="en-US" sz="2000">
                <a:ea typeface="新細明體"/>
              </a:rPr>
              <a:t>目標</a:t>
            </a:r>
            <a:endParaRPr lang="zh-TW" sz="2000">
              <a:ea typeface="新細明體"/>
            </a:endParaRPr>
          </a:p>
          <a:p>
            <a:pPr marL="742315" lvl="1" indent="-285115">
              <a:lnSpc>
                <a:spcPct val="150000"/>
              </a:lnSpc>
              <a:buFont typeface="Courier New,monospace" panose="020B0604020202020204" pitchFamily="34" charset="0"/>
              <a:buChar char="o"/>
            </a:pPr>
            <a:r>
              <a:rPr lang="zh-TW" altLang="en-US" sz="2000">
                <a:ea typeface="+mn-lt"/>
                <a:cs typeface="+mn-lt"/>
              </a:rPr>
              <a:t>為每</a:t>
            </a:r>
            <a:r>
              <a:rPr lang="zh-TW" sz="2000">
                <a:ea typeface="+mn-lt"/>
                <a:cs typeface="+mn-lt"/>
              </a:rPr>
              <a:t>個節點</a:t>
            </a:r>
            <a:r>
              <a:rPr lang="zh-TW" altLang="en-US" sz="2000">
                <a:ea typeface="+mn-lt"/>
                <a:cs typeface="+mn-lt"/>
              </a:rPr>
              <a:t>選擇一條分支弧並確定其方向，從而確定機器上</a:t>
            </a:r>
            <a:r>
              <a:rPr lang="zh-TW" sz="2000">
                <a:ea typeface="+mn-lt"/>
                <a:cs typeface="+mn-lt"/>
              </a:rPr>
              <a:t>的</a:t>
            </a:r>
            <a:r>
              <a:rPr lang="zh-TW" altLang="en-US" sz="2000">
                <a:ea typeface="+mn-lt"/>
                <a:cs typeface="+mn-lt"/>
              </a:rPr>
              <a:t>操作順序。</a:t>
            </a:r>
            <a:endParaRPr lang="zh-TW"/>
          </a:p>
          <a:p>
            <a:r>
              <a:rPr lang="en-US" altLang="zh-TW" sz="2400" dirty="0">
                <a:ea typeface="新細明體"/>
              </a:rPr>
              <a:t>   </a:t>
            </a:r>
            <a:endParaRPr lang="zh-TW" altLang="en-US" sz="2400" dirty="0">
              <a:ea typeface="新細明體"/>
            </a:endParaRPr>
          </a:p>
        </p:txBody>
      </p:sp>
      <p:pic>
        <p:nvPicPr>
          <p:cNvPr id="23" name="圖片 22" descr="一張含有 圖表, 文字, 行, 方案 的圖片&#10;&#10;自動產生的描述">
            <a:extLst>
              <a:ext uri="{FF2B5EF4-FFF2-40B4-BE49-F238E27FC236}">
                <a16:creationId xmlns:a16="http://schemas.microsoft.com/office/drawing/2014/main" id="{316D3580-7084-F78E-6DAD-DB0713382732}"/>
              </a:ext>
            </a:extLst>
          </p:cNvPr>
          <p:cNvPicPr>
            <a:picLocks noChangeAspect="1"/>
          </p:cNvPicPr>
          <p:nvPr/>
        </p:nvPicPr>
        <p:blipFill>
          <a:blip r:embed="rId4"/>
          <a:stretch>
            <a:fillRect/>
          </a:stretch>
        </p:blipFill>
        <p:spPr>
          <a:xfrm>
            <a:off x="2292855" y="3622828"/>
            <a:ext cx="8376355" cy="2803873"/>
          </a:xfrm>
          <a:prstGeom prst="rect">
            <a:avLst/>
          </a:prstGeom>
        </p:spPr>
      </p:pic>
      <p:sp>
        <p:nvSpPr>
          <p:cNvPr id="3" name="投影片編號版面配置區 6">
            <a:extLst>
              <a:ext uri="{FF2B5EF4-FFF2-40B4-BE49-F238E27FC236}">
                <a16:creationId xmlns:a16="http://schemas.microsoft.com/office/drawing/2014/main" id="{CFAF2630-975F-7E90-AF42-AEF597340404}"/>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15</a:t>
            </a:fld>
            <a:endParaRPr lang="zh-TW" altLang="en-US" dirty="0"/>
          </a:p>
        </p:txBody>
      </p:sp>
      <p:sp>
        <p:nvSpPr>
          <p:cNvPr id="20" name="文本框 41">
            <a:extLst>
              <a:ext uri="{FF2B5EF4-FFF2-40B4-BE49-F238E27FC236}">
                <a16:creationId xmlns:a16="http://schemas.microsoft.com/office/drawing/2014/main" id="{8DD1E86C-8674-F7C8-2B5E-837C4078CDDE}"/>
              </a:ext>
            </a:extLst>
          </p:cNvPr>
          <p:cNvSpPr txBox="1"/>
          <p:nvPr/>
        </p:nvSpPr>
        <p:spPr>
          <a:xfrm>
            <a:off x="1099984" y="212221"/>
            <a:ext cx="9539548" cy="800219"/>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en" altLang="zh-TW" sz="3000" b="1" dirty="0">
                <a:solidFill>
                  <a:srgbClr val="000000"/>
                </a:solidFill>
                <a:cs typeface="Arial"/>
              </a:rPr>
              <a:t>FJSP</a:t>
            </a:r>
            <a:r>
              <a:rPr lang="zh-TW" altLang="en-US" sz="3000" b="1" dirty="0">
                <a:solidFill>
                  <a:srgbClr val="000000"/>
                </a:solidFill>
                <a:cs typeface="Arial"/>
              </a:rPr>
              <a:t>的分支圖表示法</a:t>
            </a:r>
          </a:p>
          <a:p>
            <a:pPr>
              <a:spcBef>
                <a:spcPts val="0"/>
              </a:spcBef>
              <a:spcAft>
                <a:spcPts val="0"/>
              </a:spcAft>
            </a:pPr>
            <a:r>
              <a:rPr lang="zh-TW" altLang="en-US" sz="1500" b="1" dirty="0">
                <a:solidFill>
                  <a:srgbClr val="1F1F1F"/>
                </a:solidFill>
                <a:latin typeface="Arial"/>
                <a:ea typeface="微软雅黑"/>
                <a:cs typeface="Arial"/>
              </a:rPr>
              <a:t>(</a:t>
            </a:r>
            <a:r>
              <a:rPr lang="en" altLang="zh-TW" sz="1500" b="1" dirty="0">
                <a:solidFill>
                  <a:srgbClr val="1F1F1F"/>
                </a:solidFill>
                <a:latin typeface="Arial"/>
                <a:ea typeface="微软雅黑"/>
                <a:cs typeface="Arial"/>
              </a:rPr>
              <a:t>Disjunctive Graph for FJSP</a:t>
            </a:r>
            <a:r>
              <a:rPr lang="en-US" sz="1500" b="1" dirty="0">
                <a:solidFill>
                  <a:srgbClr val="1F1F1F"/>
                </a:solidFill>
                <a:latin typeface="Arial"/>
                <a:ea typeface="微软雅黑"/>
                <a:cs typeface="Arial"/>
              </a:rPr>
              <a:t>)</a:t>
            </a:r>
            <a:endParaRPr lang="zh-TW" altLang="en-US" sz="1500" b="1" dirty="0">
              <a:cs typeface="Arial"/>
            </a:endParaRPr>
          </a:p>
        </p:txBody>
      </p:sp>
    </p:spTree>
    <p:extLst>
      <p:ext uri="{BB962C8B-B14F-4D97-AF65-F5344CB8AC3E}">
        <p14:creationId xmlns:p14="http://schemas.microsoft.com/office/powerpoint/2010/main" val="3282187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AE8AF-5A9B-7586-FF69-19F6A4B6D20F}"/>
            </a:ext>
          </a:extLst>
        </p:cNvPr>
        <p:cNvGrpSpPr/>
        <p:nvPr/>
      </p:nvGrpSpPr>
      <p:grpSpPr>
        <a:xfrm>
          <a:off x="0" y="0"/>
          <a:ext cx="0" cy="0"/>
          <a:chOff x="0" y="0"/>
          <a:chExt cx="0" cy="0"/>
        </a:xfrm>
      </p:grpSpPr>
      <p:grpSp>
        <p:nvGrpSpPr>
          <p:cNvPr id="2" name="组合 5">
            <a:extLst>
              <a:ext uri="{FF2B5EF4-FFF2-40B4-BE49-F238E27FC236}">
                <a16:creationId xmlns:a16="http://schemas.microsoft.com/office/drawing/2014/main" id="{17A6BC59-3649-F2D6-5E93-A1F89AD452A8}"/>
              </a:ext>
            </a:extLst>
          </p:cNvPr>
          <p:cNvGrpSpPr/>
          <p:nvPr/>
        </p:nvGrpSpPr>
        <p:grpSpPr>
          <a:xfrm>
            <a:off x="8491511" y="3680862"/>
            <a:ext cx="6798968" cy="5078633"/>
            <a:chOff x="5095875" y="2847975"/>
            <a:chExt cx="4343400" cy="3244395"/>
          </a:xfrm>
        </p:grpSpPr>
        <p:sp>
          <p:nvSpPr>
            <p:cNvPr id="5" name="任意多边形: 形状 3">
              <a:extLst>
                <a:ext uri="{FF2B5EF4-FFF2-40B4-BE49-F238E27FC236}">
                  <a16:creationId xmlns:a16="http://schemas.microsoft.com/office/drawing/2014/main" id="{2F153B0E-9964-0811-875C-EBD781BF0DE1}"/>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6" name="任意多边形: 形状 20">
              <a:extLst>
                <a:ext uri="{FF2B5EF4-FFF2-40B4-BE49-F238E27FC236}">
                  <a16:creationId xmlns:a16="http://schemas.microsoft.com/office/drawing/2014/main" id="{BC030DB1-226A-EB08-44C8-D72D114D1914}"/>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7" name="任意多边形: 形状 28">
              <a:extLst>
                <a:ext uri="{FF2B5EF4-FFF2-40B4-BE49-F238E27FC236}">
                  <a16:creationId xmlns:a16="http://schemas.microsoft.com/office/drawing/2014/main" id="{17994EB1-B0CD-69F0-A19B-22F551229DFC}"/>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8" name="任意多边形: 形状 29">
              <a:extLst>
                <a:ext uri="{FF2B5EF4-FFF2-40B4-BE49-F238E27FC236}">
                  <a16:creationId xmlns:a16="http://schemas.microsoft.com/office/drawing/2014/main" id="{7FFBE86C-6A40-FD47-018F-D4FF2D326C29}"/>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9" name="任意多边形: 形状 30">
              <a:extLst>
                <a:ext uri="{FF2B5EF4-FFF2-40B4-BE49-F238E27FC236}">
                  <a16:creationId xmlns:a16="http://schemas.microsoft.com/office/drawing/2014/main" id="{DC10C0A5-B75A-B800-3729-EB2585619374}"/>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0" name="任意多边形: 形状 31">
              <a:extLst>
                <a:ext uri="{FF2B5EF4-FFF2-40B4-BE49-F238E27FC236}">
                  <a16:creationId xmlns:a16="http://schemas.microsoft.com/office/drawing/2014/main" id="{FD814FF6-1A33-1D0B-DF3A-27ADC0A2DB19}"/>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1" name="任意多边形: 形状 32">
              <a:extLst>
                <a:ext uri="{FF2B5EF4-FFF2-40B4-BE49-F238E27FC236}">
                  <a16:creationId xmlns:a16="http://schemas.microsoft.com/office/drawing/2014/main" id="{32DF8A2E-A539-9A35-413E-F2E8DDA05EFA}"/>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grpSp>
      <p:grpSp>
        <p:nvGrpSpPr>
          <p:cNvPr id="12" name="组合 33">
            <a:extLst>
              <a:ext uri="{FF2B5EF4-FFF2-40B4-BE49-F238E27FC236}">
                <a16:creationId xmlns:a16="http://schemas.microsoft.com/office/drawing/2014/main" id="{F15CBEEB-2C2C-E2EB-6CBC-A6CCAF7732D4}"/>
              </a:ext>
            </a:extLst>
          </p:cNvPr>
          <p:cNvGrpSpPr/>
          <p:nvPr/>
        </p:nvGrpSpPr>
        <p:grpSpPr>
          <a:xfrm>
            <a:off x="-1196699" y="-1325219"/>
            <a:ext cx="5791200" cy="4325860"/>
            <a:chOff x="5095875" y="2847975"/>
            <a:chExt cx="4343400" cy="3244395"/>
          </a:xfrm>
        </p:grpSpPr>
        <p:sp>
          <p:nvSpPr>
            <p:cNvPr id="13" name="任意多边形: 形状 34">
              <a:extLst>
                <a:ext uri="{FF2B5EF4-FFF2-40B4-BE49-F238E27FC236}">
                  <a16:creationId xmlns:a16="http://schemas.microsoft.com/office/drawing/2014/main" id="{404AA888-DB4A-26C4-98FD-98C6579A4295}"/>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4" name="任意多边形: 形状 35">
              <a:extLst>
                <a:ext uri="{FF2B5EF4-FFF2-40B4-BE49-F238E27FC236}">
                  <a16:creationId xmlns:a16="http://schemas.microsoft.com/office/drawing/2014/main" id="{B6F8126B-F897-208F-DF1D-B4690A48C7C9}"/>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5" name="任意多边形: 形状 36">
              <a:extLst>
                <a:ext uri="{FF2B5EF4-FFF2-40B4-BE49-F238E27FC236}">
                  <a16:creationId xmlns:a16="http://schemas.microsoft.com/office/drawing/2014/main" id="{91DBA80A-3492-3706-EDB2-313438FCB508}"/>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6" name="任意多边形: 形状 37">
              <a:extLst>
                <a:ext uri="{FF2B5EF4-FFF2-40B4-BE49-F238E27FC236}">
                  <a16:creationId xmlns:a16="http://schemas.microsoft.com/office/drawing/2014/main" id="{1C3AAE5F-40A9-9E4D-6D7C-9E215C41D372}"/>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7" name="任意多边形: 形状 38">
              <a:extLst>
                <a:ext uri="{FF2B5EF4-FFF2-40B4-BE49-F238E27FC236}">
                  <a16:creationId xmlns:a16="http://schemas.microsoft.com/office/drawing/2014/main" id="{FDEDEC3A-4ADC-F276-E8F2-01F74BD3A6CD}"/>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8" name="任意多边形: 形状 39">
              <a:extLst>
                <a:ext uri="{FF2B5EF4-FFF2-40B4-BE49-F238E27FC236}">
                  <a16:creationId xmlns:a16="http://schemas.microsoft.com/office/drawing/2014/main" id="{EE81CF78-0A81-78AE-5A0A-7FC0D4A2E27D}"/>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9" name="任意多边形: 形状 40">
              <a:extLst>
                <a:ext uri="{FF2B5EF4-FFF2-40B4-BE49-F238E27FC236}">
                  <a16:creationId xmlns:a16="http://schemas.microsoft.com/office/drawing/2014/main" id="{7C1F3744-3A81-6032-A6A7-57C11ED74FFF}"/>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grpSp>
      <p:grpSp>
        <p:nvGrpSpPr>
          <p:cNvPr id="25" name="组合 2">
            <a:extLst>
              <a:ext uri="{FF2B5EF4-FFF2-40B4-BE49-F238E27FC236}">
                <a16:creationId xmlns:a16="http://schemas.microsoft.com/office/drawing/2014/main" id="{91B54F19-283A-55DA-1543-26E26E78545C}"/>
              </a:ext>
            </a:extLst>
          </p:cNvPr>
          <p:cNvGrpSpPr/>
          <p:nvPr/>
        </p:nvGrpSpPr>
        <p:grpSpPr>
          <a:xfrm>
            <a:off x="969499" y="319945"/>
            <a:ext cx="7717687" cy="670660"/>
            <a:chOff x="1971675" y="1477914"/>
            <a:chExt cx="5299780" cy="1521405"/>
          </a:xfrm>
        </p:grpSpPr>
        <p:sp>
          <p:nvSpPr>
            <p:cNvPr id="27" name="矩形 26">
              <a:extLst>
                <a:ext uri="{FF2B5EF4-FFF2-40B4-BE49-F238E27FC236}">
                  <a16:creationId xmlns:a16="http://schemas.microsoft.com/office/drawing/2014/main" id="{F236502D-E7E3-DDC0-9758-882C6E15EAE5}"/>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8" name="矩形 27">
              <a:extLst>
                <a:ext uri="{FF2B5EF4-FFF2-40B4-BE49-F238E27FC236}">
                  <a16:creationId xmlns:a16="http://schemas.microsoft.com/office/drawing/2014/main" id="{A70EF314-8BFA-3886-F3E4-AFA9FF4BB407}"/>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mc:AlternateContent xmlns:mc="http://schemas.openxmlformats.org/markup-compatibility/2006">
        <mc:Choice xmlns:a14="http://schemas.microsoft.com/office/drawing/2010/main" Requires="a14">
          <p:sp>
            <p:nvSpPr>
              <p:cNvPr id="21" name="文字方塊 20">
                <a:extLst>
                  <a:ext uri="{FF2B5EF4-FFF2-40B4-BE49-F238E27FC236}">
                    <a16:creationId xmlns:a16="http://schemas.microsoft.com/office/drawing/2014/main" id="{AC4351D8-5F9F-8611-31ED-91B92FA83435}"/>
                  </a:ext>
                </a:extLst>
              </p:cNvPr>
              <p:cNvSpPr txBox="1"/>
              <p:nvPr/>
            </p:nvSpPr>
            <p:spPr>
              <a:xfrm>
                <a:off x="1202887" y="1686061"/>
                <a:ext cx="10555637" cy="2162067"/>
              </a:xfrm>
              <a:prstGeom prst="rect">
                <a:avLst/>
              </a:prstGeom>
              <a:noFill/>
            </p:spPr>
            <p:txBody>
              <a:bodyPr wrap="square" lIns="91440" tIns="45720" rIns="91440" bIns="45720" rtlCol="0" anchor="t">
                <a:spAutoFit/>
              </a:bodyPr>
              <a:lstStyle/>
              <a:p>
                <a:r>
                  <a:rPr lang="en-US" sz="2000" dirty="0">
                    <a:ea typeface="+mn-lt"/>
                    <a:cs typeface="+mn-lt"/>
                  </a:rPr>
                  <a:t>注意力模型 (Attention Model, AM) </a:t>
                </a:r>
                <a:r>
                  <a:rPr lang="en-US" sz="2000" dirty="0" err="1">
                    <a:ea typeface="+mn-lt"/>
                    <a:cs typeface="+mn-lt"/>
                  </a:rPr>
                  <a:t>是一種加權的訊息傳遞技術，通過計算節點之間的關聯度（注意力得分</a:t>
                </a:r>
                <a:r>
                  <a:rPr lang="en-US" sz="2000" dirty="0">
                    <a:ea typeface="+mn-lt"/>
                    <a:cs typeface="+mn-lt"/>
                  </a:rPr>
                  <a:t>），</a:t>
                </a:r>
                <a:r>
                  <a:rPr lang="en-US" sz="2000" dirty="0" err="1">
                    <a:ea typeface="+mn-lt"/>
                    <a:cs typeface="+mn-lt"/>
                  </a:rPr>
                  <a:t>學習圖中節點的嵌入表徵</a:t>
                </a:r>
                <a:r>
                  <a:rPr lang="zh-TW" altLang="en-US" sz="2000" dirty="0">
                    <a:ea typeface="+mn-lt"/>
                    <a:cs typeface="+mn-lt"/>
                  </a:rPr>
                  <a:t>。假設圖中只有一類節點集合</a:t>
                </a:r>
                <a:r>
                  <a:rPr lang="en-US" altLang="zh-TW" sz="2000" dirty="0">
                    <a:ea typeface="+mn-lt"/>
                    <a:cs typeface="+mn-lt"/>
                  </a:rPr>
                  <a:t> X</a:t>
                </a:r>
                <a:r>
                  <a:rPr lang="zh-TW" altLang="en-US" sz="2000" dirty="0">
                    <a:ea typeface="+mn-lt"/>
                    <a:cs typeface="+mn-lt"/>
                  </a:rPr>
                  <a:t>，節點</a:t>
                </a:r>
                <a:r>
                  <a:rPr lang="en-US" altLang="zh-TW" sz="2000" dirty="0">
                    <a:ea typeface="+mn-lt"/>
                    <a:cs typeface="+mn-lt"/>
                  </a:rPr>
                  <a:t> </a:t>
                </a:r>
                <a14:m>
                  <m:oMath xmlns:m="http://schemas.openxmlformats.org/officeDocument/2006/math">
                    <m:r>
                      <m:rPr>
                        <m:sty m:val="p"/>
                      </m:rPr>
                      <a:rPr lang="en-US" altLang="zh-TW" sz="2000" b="0" i="0" smtClean="0">
                        <a:latin typeface="Cambria Math" panose="02040503050406030204" pitchFamily="18" charset="0"/>
                        <a:ea typeface="Cambria Math" panose="02040503050406030204" pitchFamily="18" charset="0"/>
                        <a:cs typeface="+mn-lt"/>
                      </a:rPr>
                      <m:t>x</m:t>
                    </m:r>
                    <m:r>
                      <a:rPr lang="en-US" altLang="zh-TW" sz="2000" i="1" smtClean="0">
                        <a:latin typeface="Cambria Math" panose="02040503050406030204" pitchFamily="18" charset="0"/>
                        <a:ea typeface="Cambria Math" panose="02040503050406030204" pitchFamily="18" charset="0"/>
                        <a:cs typeface="+mn-lt"/>
                      </a:rPr>
                      <m:t>∈</m:t>
                    </m:r>
                    <m:r>
                      <a:rPr lang="en-US" altLang="zh-TW" sz="2000" b="0" i="1" smtClean="0">
                        <a:latin typeface="Cambria Math" panose="02040503050406030204" pitchFamily="18" charset="0"/>
                        <a:ea typeface="Cambria Math" panose="02040503050406030204" pitchFamily="18" charset="0"/>
                        <a:cs typeface="+mn-lt"/>
                      </a:rPr>
                      <m:t>𝑋</m:t>
                    </m:r>
                  </m:oMath>
                </a14:m>
                <a:r>
                  <a:rPr lang="en-US" altLang="zh-TW" sz="2000" dirty="0">
                    <a:ea typeface="+mn-lt"/>
                    <a:cs typeface="+mn-lt"/>
                  </a:rPr>
                  <a:t> </a:t>
                </a:r>
                <a:r>
                  <a:rPr lang="zh-TW" altLang="en-US" sz="2000" dirty="0">
                    <a:ea typeface="+mn-lt"/>
                    <a:cs typeface="+mn-lt"/>
                  </a:rPr>
                  <a:t>的嵌入表示為</a:t>
                </a:r>
                <a:r>
                  <a:rPr lang="en-US" altLang="zh-TW" sz="2000" dirty="0">
                    <a:ea typeface="+mn-lt"/>
                    <a:cs typeface="+mn-lt"/>
                  </a:rPr>
                  <a:t> </a:t>
                </a:r>
                <a14:m>
                  <m:oMath xmlns:m="http://schemas.openxmlformats.org/officeDocument/2006/math">
                    <m:sSub>
                      <m:sSubPr>
                        <m:ctrlPr>
                          <a:rPr lang="en-US" altLang="zh-TW" sz="2000" i="1" smtClean="0">
                            <a:latin typeface="Cambria Math" panose="02040503050406030204" pitchFamily="18" charset="0"/>
                            <a:ea typeface="+mn-lt"/>
                            <a:cs typeface="+mn-lt"/>
                          </a:rPr>
                        </m:ctrlPr>
                      </m:sSubPr>
                      <m:e>
                        <m:r>
                          <a:rPr lang="en-US" altLang="zh-TW" sz="2000" b="0" i="1" smtClean="0">
                            <a:latin typeface="Cambria Math" panose="02040503050406030204" pitchFamily="18" charset="0"/>
                            <a:ea typeface="+mn-lt"/>
                            <a:cs typeface="+mn-lt"/>
                          </a:rPr>
                          <m:t>h</m:t>
                        </m:r>
                      </m:e>
                      <m:sub>
                        <m:r>
                          <a:rPr lang="en-US" altLang="zh-TW" sz="2000" b="0" i="1" smtClean="0">
                            <a:latin typeface="Cambria Math" panose="02040503050406030204" pitchFamily="18" charset="0"/>
                            <a:ea typeface="+mn-lt"/>
                            <a:cs typeface="+mn-lt"/>
                          </a:rPr>
                          <m:t>𝑥</m:t>
                        </m:r>
                      </m:sub>
                    </m:sSub>
                    <m:r>
                      <a:rPr lang="en-US" altLang="zh-TW" sz="2000" i="1" smtClean="0">
                        <a:latin typeface="Cambria Math" panose="02040503050406030204" pitchFamily="18" charset="0"/>
                        <a:ea typeface="Cambria Math" panose="02040503050406030204" pitchFamily="18" charset="0"/>
                        <a:cs typeface="+mn-lt"/>
                      </a:rPr>
                      <m:t>∈</m:t>
                    </m:r>
                    <m:sSub>
                      <m:sSubPr>
                        <m:ctrlPr>
                          <a:rPr lang="en-US" altLang="zh-TW" sz="2000" i="1" smtClean="0">
                            <a:latin typeface="Cambria Math" panose="02040503050406030204" pitchFamily="18" charset="0"/>
                            <a:ea typeface="Cambria Math" panose="02040503050406030204" pitchFamily="18" charset="0"/>
                            <a:cs typeface="+mn-lt"/>
                          </a:rPr>
                        </m:ctrlPr>
                      </m:sSubPr>
                      <m:e>
                        <m:r>
                          <a:rPr lang="en-US" altLang="zh-TW" sz="2000" b="0" i="1" smtClean="0">
                            <a:latin typeface="Cambria Math" panose="02040503050406030204" pitchFamily="18" charset="0"/>
                            <a:ea typeface="Cambria Math" panose="02040503050406030204" pitchFamily="18" charset="0"/>
                            <a:cs typeface="+mn-lt"/>
                          </a:rPr>
                          <m:t>𝑅</m:t>
                        </m:r>
                      </m:e>
                      <m:sub>
                        <m:sSub>
                          <m:sSubPr>
                            <m:ctrlPr>
                              <a:rPr lang="en-US" altLang="zh-TW" sz="2000" i="1" smtClean="0">
                                <a:latin typeface="Cambria Math" panose="02040503050406030204" pitchFamily="18" charset="0"/>
                                <a:ea typeface="Cambria Math" panose="02040503050406030204" pitchFamily="18" charset="0"/>
                                <a:cs typeface="+mn-lt"/>
                              </a:rPr>
                            </m:ctrlPr>
                          </m:sSubPr>
                          <m:e>
                            <m:r>
                              <a:rPr lang="en-US" altLang="zh-TW" sz="2000" b="0" i="1" smtClean="0">
                                <a:latin typeface="Cambria Math" panose="02040503050406030204" pitchFamily="18" charset="0"/>
                                <a:ea typeface="Cambria Math" panose="02040503050406030204" pitchFamily="18" charset="0"/>
                                <a:cs typeface="+mn-lt"/>
                              </a:rPr>
                              <m:t>𝑑</m:t>
                            </m:r>
                          </m:e>
                          <m:sub>
                            <m:r>
                              <a:rPr lang="en-US" altLang="zh-TW" sz="2000" b="0" i="1" smtClean="0">
                                <a:latin typeface="Cambria Math" panose="02040503050406030204" pitchFamily="18" charset="0"/>
                                <a:ea typeface="Cambria Math" panose="02040503050406030204" pitchFamily="18" charset="0"/>
                                <a:cs typeface="+mn-lt"/>
                              </a:rPr>
                              <m:t>h</m:t>
                            </m:r>
                          </m:sub>
                        </m:sSub>
                      </m:sub>
                    </m:sSub>
                  </m:oMath>
                </a14:m>
                <a:r>
                  <a:rPr lang="zh-TW" altLang="en-US" sz="2000" dirty="0">
                    <a:ea typeface="+mn-lt"/>
                    <a:cs typeface="+mn-lt"/>
                  </a:rPr>
                  <a:t>，其中</a:t>
                </a:r>
                <a:r>
                  <a:rPr lang="en-US" altLang="zh-TW" sz="2000" dirty="0">
                    <a:ea typeface="+mn-lt"/>
                    <a:cs typeface="+mn-lt"/>
                  </a:rPr>
                  <a:t> </a:t>
                </a:r>
                <a14:m>
                  <m:oMath xmlns:m="http://schemas.openxmlformats.org/officeDocument/2006/math">
                    <m:sSub>
                      <m:sSubPr>
                        <m:ctrlPr>
                          <a:rPr lang="en-US" altLang="zh-TW" sz="2000" i="1" smtClean="0">
                            <a:latin typeface="Cambria Math" panose="02040503050406030204" pitchFamily="18" charset="0"/>
                            <a:ea typeface="+mn-lt"/>
                            <a:cs typeface="+mn-lt"/>
                          </a:rPr>
                        </m:ctrlPr>
                      </m:sSubPr>
                      <m:e>
                        <m:r>
                          <a:rPr lang="en-US" altLang="zh-TW" sz="2000" b="0" i="1" smtClean="0">
                            <a:latin typeface="Cambria Math" panose="02040503050406030204" pitchFamily="18" charset="0"/>
                            <a:ea typeface="+mn-lt"/>
                            <a:cs typeface="+mn-lt"/>
                          </a:rPr>
                          <m:t>𝑑</m:t>
                        </m:r>
                      </m:e>
                      <m:sub>
                        <m:r>
                          <a:rPr lang="en-US" altLang="zh-TW" sz="2000" b="0" i="1" smtClean="0">
                            <a:latin typeface="Cambria Math" panose="02040503050406030204" pitchFamily="18" charset="0"/>
                            <a:ea typeface="+mn-lt"/>
                            <a:cs typeface="+mn-lt"/>
                          </a:rPr>
                          <m:t>h</m:t>
                        </m:r>
                      </m:sub>
                    </m:sSub>
                  </m:oMath>
                </a14:m>
                <a:r>
                  <a:rPr lang="en-US" altLang="zh-TW" sz="2000" dirty="0">
                    <a:ea typeface="+mn-lt"/>
                    <a:cs typeface="+mn-lt"/>
                  </a:rPr>
                  <a:t> </a:t>
                </a:r>
                <a:r>
                  <a:rPr lang="zh-TW" altLang="en-US" sz="2000" dirty="0">
                    <a:ea typeface="+mn-lt"/>
                    <a:cs typeface="+mn-lt"/>
                  </a:rPr>
                  <a:t>是嵌入的維度。</a:t>
                </a:r>
                <a:endParaRPr lang="en-US" altLang="zh-TW" sz="2000" dirty="0">
                  <a:ea typeface="+mn-lt"/>
                  <a:cs typeface="+mn-lt"/>
                </a:endParaRPr>
              </a:p>
              <a:p>
                <a:endParaRPr lang="zh-TW" altLang="en-US" sz="2400" dirty="0">
                  <a:ea typeface="新細明體"/>
                </a:endParaRPr>
              </a:p>
              <a:p>
                <a:pPr marL="342900" indent="-342900">
                  <a:buFont typeface="Arial"/>
                  <a:buChar char="•"/>
                </a:pPr>
                <a:r>
                  <a:rPr lang="zh-TW" altLang="en-US" sz="2400" dirty="0">
                    <a:ea typeface="新細明體"/>
                  </a:rPr>
                  <a:t>Self-attention</a:t>
                </a:r>
              </a:p>
              <a:p>
                <a:r>
                  <a:rPr lang="en-US" altLang="zh-TW" sz="2400" dirty="0">
                    <a:ea typeface="新細明體"/>
                  </a:rPr>
                  <a:t>   </a:t>
                </a:r>
                <a:endParaRPr lang="zh-TW" altLang="en-US" sz="2400" dirty="0">
                  <a:ea typeface="新細明體"/>
                </a:endParaRPr>
              </a:p>
            </p:txBody>
          </p:sp>
        </mc:Choice>
        <mc:Fallback>
          <p:sp>
            <p:nvSpPr>
              <p:cNvPr id="21" name="文字方塊 20">
                <a:extLst>
                  <a:ext uri="{FF2B5EF4-FFF2-40B4-BE49-F238E27FC236}">
                    <a16:creationId xmlns:a16="http://schemas.microsoft.com/office/drawing/2014/main" id="{AC4351D8-5F9F-8611-31ED-91B92FA83435}"/>
                  </a:ext>
                </a:extLst>
              </p:cNvPr>
              <p:cNvSpPr txBox="1">
                <a:spLocks noRot="1" noChangeAspect="1" noMove="1" noResize="1" noEditPoints="1" noAdjustHandles="1" noChangeArrowheads="1" noChangeShapeType="1" noTextEdit="1"/>
              </p:cNvSpPr>
              <p:nvPr/>
            </p:nvSpPr>
            <p:spPr>
              <a:xfrm>
                <a:off x="1202887" y="1686061"/>
                <a:ext cx="10555637" cy="2162067"/>
              </a:xfrm>
              <a:prstGeom prst="rect">
                <a:avLst/>
              </a:prstGeom>
              <a:blipFill>
                <a:blip r:embed="rId4"/>
                <a:stretch>
                  <a:fillRect l="-721" t="-1170" r="-361"/>
                </a:stretch>
              </a:blipFill>
            </p:spPr>
            <p:txBody>
              <a:bodyPr/>
              <a:lstStyle/>
              <a:p>
                <a:r>
                  <a:rPr lang="zh-TW" altLang="en-US">
                    <a:noFill/>
                  </a:rPr>
                  <a:t> </a:t>
                </a:r>
              </a:p>
            </p:txBody>
          </p:sp>
        </mc:Fallback>
      </mc:AlternateContent>
      <p:pic>
        <p:nvPicPr>
          <p:cNvPr id="24" name="圖片 23" descr="一張含有 行, 圖表, 文字, 平行 的圖片&#10;&#10;自動產生的描述">
            <a:extLst>
              <a:ext uri="{FF2B5EF4-FFF2-40B4-BE49-F238E27FC236}">
                <a16:creationId xmlns:a16="http://schemas.microsoft.com/office/drawing/2014/main" id="{68B8DAA4-7286-B16D-D04A-1C4D9038CF2A}"/>
              </a:ext>
            </a:extLst>
          </p:cNvPr>
          <p:cNvPicPr>
            <a:picLocks noChangeAspect="1"/>
          </p:cNvPicPr>
          <p:nvPr/>
        </p:nvPicPr>
        <p:blipFill>
          <a:blip r:embed="rId5"/>
          <a:stretch>
            <a:fillRect/>
          </a:stretch>
        </p:blipFill>
        <p:spPr>
          <a:xfrm>
            <a:off x="2523066" y="3681833"/>
            <a:ext cx="7913511" cy="3022113"/>
          </a:xfrm>
          <a:prstGeom prst="rect">
            <a:avLst/>
          </a:prstGeom>
        </p:spPr>
      </p:pic>
      <p:sp>
        <p:nvSpPr>
          <p:cNvPr id="3" name="投影片編號版面配置區 6">
            <a:extLst>
              <a:ext uri="{FF2B5EF4-FFF2-40B4-BE49-F238E27FC236}">
                <a16:creationId xmlns:a16="http://schemas.microsoft.com/office/drawing/2014/main" id="{B09E1F3B-0CA0-58B6-845D-4FA80DEF629B}"/>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16</a:t>
            </a:fld>
            <a:endParaRPr lang="zh-TW" altLang="en-US" dirty="0"/>
          </a:p>
        </p:txBody>
      </p:sp>
      <p:sp>
        <p:nvSpPr>
          <p:cNvPr id="20" name="文本框 41">
            <a:extLst>
              <a:ext uri="{FF2B5EF4-FFF2-40B4-BE49-F238E27FC236}">
                <a16:creationId xmlns:a16="http://schemas.microsoft.com/office/drawing/2014/main" id="{3E877971-77DA-3E5C-533C-8C2926B1B509}"/>
              </a:ext>
            </a:extLst>
          </p:cNvPr>
          <p:cNvSpPr txBox="1"/>
          <p:nvPr/>
        </p:nvSpPr>
        <p:spPr>
          <a:xfrm>
            <a:off x="1099984" y="212221"/>
            <a:ext cx="9539548" cy="815608"/>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altLang="en-US" sz="3000" b="1" dirty="0">
                <a:solidFill>
                  <a:srgbClr val="000000"/>
                </a:solidFill>
                <a:cs typeface="Arial"/>
              </a:rPr>
              <a:t>注意力模型</a:t>
            </a:r>
          </a:p>
          <a:p>
            <a:pPr>
              <a:spcBef>
                <a:spcPts val="0"/>
              </a:spcBef>
              <a:spcAft>
                <a:spcPts val="0"/>
              </a:spcAft>
            </a:pPr>
            <a:r>
              <a:rPr lang="zh-TW" altLang="en-US" sz="1500" b="1" dirty="0">
                <a:solidFill>
                  <a:srgbClr val="1F1F1F"/>
                </a:solidFill>
                <a:latin typeface="Arial"/>
                <a:ea typeface="微软雅黑"/>
                <a:cs typeface="Arial"/>
              </a:rPr>
              <a:t>(</a:t>
            </a:r>
            <a:r>
              <a:rPr lang="en" altLang="zh-TW" sz="1500" b="1" dirty="0">
                <a:solidFill>
                  <a:srgbClr val="1F1F1F"/>
                </a:solidFill>
                <a:latin typeface="Arial"/>
                <a:ea typeface="微软雅黑"/>
                <a:cs typeface="Arial"/>
              </a:rPr>
              <a:t>Attention Model</a:t>
            </a:r>
            <a:r>
              <a:rPr lang="en-US" sz="1500" b="1" dirty="0">
                <a:solidFill>
                  <a:srgbClr val="1F1F1F"/>
                </a:solidFill>
                <a:latin typeface="Arial"/>
                <a:ea typeface="微软雅黑"/>
                <a:cs typeface="Arial"/>
              </a:rPr>
              <a:t>)</a:t>
            </a:r>
            <a:endParaRPr lang="zh-TW" altLang="en-US" sz="1500" b="1" dirty="0">
              <a:cs typeface="Arial"/>
            </a:endParaRPr>
          </a:p>
        </p:txBody>
      </p:sp>
    </p:spTree>
    <p:extLst>
      <p:ext uri="{BB962C8B-B14F-4D97-AF65-F5344CB8AC3E}">
        <p14:creationId xmlns:p14="http://schemas.microsoft.com/office/powerpoint/2010/main" val="3740750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AE8AF-5A9B-7586-FF69-19F6A4B6D20F}"/>
            </a:ext>
          </a:extLst>
        </p:cNvPr>
        <p:cNvGrpSpPr/>
        <p:nvPr/>
      </p:nvGrpSpPr>
      <p:grpSpPr>
        <a:xfrm>
          <a:off x="0" y="0"/>
          <a:ext cx="0" cy="0"/>
          <a:chOff x="0" y="0"/>
          <a:chExt cx="0" cy="0"/>
        </a:xfrm>
      </p:grpSpPr>
      <p:grpSp>
        <p:nvGrpSpPr>
          <p:cNvPr id="2" name="组合 5">
            <a:extLst>
              <a:ext uri="{FF2B5EF4-FFF2-40B4-BE49-F238E27FC236}">
                <a16:creationId xmlns:a16="http://schemas.microsoft.com/office/drawing/2014/main" id="{17A6BC59-3649-F2D6-5E93-A1F89AD452A8}"/>
              </a:ext>
            </a:extLst>
          </p:cNvPr>
          <p:cNvGrpSpPr/>
          <p:nvPr/>
        </p:nvGrpSpPr>
        <p:grpSpPr>
          <a:xfrm>
            <a:off x="8491511" y="3680862"/>
            <a:ext cx="6798968" cy="5078633"/>
            <a:chOff x="5095875" y="2847975"/>
            <a:chExt cx="4343400" cy="3244395"/>
          </a:xfrm>
        </p:grpSpPr>
        <p:sp>
          <p:nvSpPr>
            <p:cNvPr id="5" name="任意多边形: 形状 3">
              <a:extLst>
                <a:ext uri="{FF2B5EF4-FFF2-40B4-BE49-F238E27FC236}">
                  <a16:creationId xmlns:a16="http://schemas.microsoft.com/office/drawing/2014/main" id="{2F153B0E-9964-0811-875C-EBD781BF0DE1}"/>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6" name="任意多边形: 形状 20">
              <a:extLst>
                <a:ext uri="{FF2B5EF4-FFF2-40B4-BE49-F238E27FC236}">
                  <a16:creationId xmlns:a16="http://schemas.microsoft.com/office/drawing/2014/main" id="{BC030DB1-226A-EB08-44C8-D72D114D1914}"/>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7" name="任意多边形: 形状 28">
              <a:extLst>
                <a:ext uri="{FF2B5EF4-FFF2-40B4-BE49-F238E27FC236}">
                  <a16:creationId xmlns:a16="http://schemas.microsoft.com/office/drawing/2014/main" id="{17994EB1-B0CD-69F0-A19B-22F551229DFC}"/>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8" name="任意多边形: 形状 29">
              <a:extLst>
                <a:ext uri="{FF2B5EF4-FFF2-40B4-BE49-F238E27FC236}">
                  <a16:creationId xmlns:a16="http://schemas.microsoft.com/office/drawing/2014/main" id="{7FFBE86C-6A40-FD47-018F-D4FF2D326C29}"/>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9" name="任意多边形: 形状 30">
              <a:extLst>
                <a:ext uri="{FF2B5EF4-FFF2-40B4-BE49-F238E27FC236}">
                  <a16:creationId xmlns:a16="http://schemas.microsoft.com/office/drawing/2014/main" id="{DC10C0A5-B75A-B800-3729-EB2585619374}"/>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0" name="任意多边形: 形状 31">
              <a:extLst>
                <a:ext uri="{FF2B5EF4-FFF2-40B4-BE49-F238E27FC236}">
                  <a16:creationId xmlns:a16="http://schemas.microsoft.com/office/drawing/2014/main" id="{FD814FF6-1A33-1D0B-DF3A-27ADC0A2DB19}"/>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1" name="任意多边形: 形状 32">
              <a:extLst>
                <a:ext uri="{FF2B5EF4-FFF2-40B4-BE49-F238E27FC236}">
                  <a16:creationId xmlns:a16="http://schemas.microsoft.com/office/drawing/2014/main" id="{32DF8A2E-A539-9A35-413E-F2E8DDA05EFA}"/>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grpSp>
      <p:grpSp>
        <p:nvGrpSpPr>
          <p:cNvPr id="12" name="组合 33">
            <a:extLst>
              <a:ext uri="{FF2B5EF4-FFF2-40B4-BE49-F238E27FC236}">
                <a16:creationId xmlns:a16="http://schemas.microsoft.com/office/drawing/2014/main" id="{F15CBEEB-2C2C-E2EB-6CBC-A6CCAF7732D4}"/>
              </a:ext>
            </a:extLst>
          </p:cNvPr>
          <p:cNvGrpSpPr/>
          <p:nvPr/>
        </p:nvGrpSpPr>
        <p:grpSpPr>
          <a:xfrm>
            <a:off x="-1196699" y="-1325219"/>
            <a:ext cx="5791200" cy="4325860"/>
            <a:chOff x="5095875" y="2847975"/>
            <a:chExt cx="4343400" cy="3244395"/>
          </a:xfrm>
        </p:grpSpPr>
        <p:sp>
          <p:nvSpPr>
            <p:cNvPr id="13" name="任意多边形: 形状 34">
              <a:extLst>
                <a:ext uri="{FF2B5EF4-FFF2-40B4-BE49-F238E27FC236}">
                  <a16:creationId xmlns:a16="http://schemas.microsoft.com/office/drawing/2014/main" id="{404AA888-DB4A-26C4-98FD-98C6579A4295}"/>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4" name="任意多边形: 形状 35">
              <a:extLst>
                <a:ext uri="{FF2B5EF4-FFF2-40B4-BE49-F238E27FC236}">
                  <a16:creationId xmlns:a16="http://schemas.microsoft.com/office/drawing/2014/main" id="{B6F8126B-F897-208F-DF1D-B4690A48C7C9}"/>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5" name="任意多边形: 形状 36">
              <a:extLst>
                <a:ext uri="{FF2B5EF4-FFF2-40B4-BE49-F238E27FC236}">
                  <a16:creationId xmlns:a16="http://schemas.microsoft.com/office/drawing/2014/main" id="{91DBA80A-3492-3706-EDB2-313438FCB508}"/>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6" name="任意多边形: 形状 37">
              <a:extLst>
                <a:ext uri="{FF2B5EF4-FFF2-40B4-BE49-F238E27FC236}">
                  <a16:creationId xmlns:a16="http://schemas.microsoft.com/office/drawing/2014/main" id="{1C3AAE5F-40A9-9E4D-6D7C-9E215C41D372}"/>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7" name="任意多边形: 形状 38">
              <a:extLst>
                <a:ext uri="{FF2B5EF4-FFF2-40B4-BE49-F238E27FC236}">
                  <a16:creationId xmlns:a16="http://schemas.microsoft.com/office/drawing/2014/main" id="{FDEDEC3A-4ADC-F276-E8F2-01F74BD3A6CD}"/>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8" name="任意多边形: 形状 39">
              <a:extLst>
                <a:ext uri="{FF2B5EF4-FFF2-40B4-BE49-F238E27FC236}">
                  <a16:creationId xmlns:a16="http://schemas.microsoft.com/office/drawing/2014/main" id="{EE81CF78-0A81-78AE-5A0A-7FC0D4A2E27D}"/>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sp>
          <p:nvSpPr>
            <p:cNvPr id="19" name="任意多边形: 形状 40">
              <a:extLst>
                <a:ext uri="{FF2B5EF4-FFF2-40B4-BE49-F238E27FC236}">
                  <a16:creationId xmlns:a16="http://schemas.microsoft.com/office/drawing/2014/main" id="{7C1F3744-3A81-6032-A6A7-57C11ED74FFF}"/>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HarmonyOS Sans SC" panose="00000500000000000000" pitchFamily="2" charset="-122"/>
                <a:sym typeface="HarmonyOS Sans SC" panose="00000500000000000000" pitchFamily="2" charset="-122"/>
              </a:endParaRPr>
            </a:p>
          </p:txBody>
        </p:sp>
      </p:grpSp>
      <p:grpSp>
        <p:nvGrpSpPr>
          <p:cNvPr id="25" name="组合 2">
            <a:extLst>
              <a:ext uri="{FF2B5EF4-FFF2-40B4-BE49-F238E27FC236}">
                <a16:creationId xmlns:a16="http://schemas.microsoft.com/office/drawing/2014/main" id="{91B54F19-283A-55DA-1543-26E26E78545C}"/>
              </a:ext>
            </a:extLst>
          </p:cNvPr>
          <p:cNvGrpSpPr/>
          <p:nvPr/>
        </p:nvGrpSpPr>
        <p:grpSpPr>
          <a:xfrm>
            <a:off x="969499" y="319945"/>
            <a:ext cx="7717687" cy="670660"/>
            <a:chOff x="1971675" y="1477914"/>
            <a:chExt cx="5299780" cy="1521405"/>
          </a:xfrm>
        </p:grpSpPr>
        <p:sp>
          <p:nvSpPr>
            <p:cNvPr id="27" name="矩形 26">
              <a:extLst>
                <a:ext uri="{FF2B5EF4-FFF2-40B4-BE49-F238E27FC236}">
                  <a16:creationId xmlns:a16="http://schemas.microsoft.com/office/drawing/2014/main" id="{F236502D-E7E3-DDC0-9758-882C6E15EAE5}"/>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8" name="矩形 27">
              <a:extLst>
                <a:ext uri="{FF2B5EF4-FFF2-40B4-BE49-F238E27FC236}">
                  <a16:creationId xmlns:a16="http://schemas.microsoft.com/office/drawing/2014/main" id="{A70EF314-8BFA-3886-F3E4-AFA9FF4BB407}"/>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4" name="文字方塊 3">
            <a:extLst>
              <a:ext uri="{FF2B5EF4-FFF2-40B4-BE49-F238E27FC236}">
                <a16:creationId xmlns:a16="http://schemas.microsoft.com/office/drawing/2014/main" id="{F916BC83-F03B-EA96-E955-56190CBADDF9}"/>
              </a:ext>
            </a:extLst>
          </p:cNvPr>
          <p:cNvSpPr txBox="1"/>
          <p:nvPr/>
        </p:nvSpPr>
        <p:spPr>
          <a:xfrm>
            <a:off x="1202887" y="1686061"/>
            <a:ext cx="10555637" cy="830997"/>
          </a:xfrm>
          <a:prstGeom prst="rect">
            <a:avLst/>
          </a:prstGeom>
          <a:noFill/>
        </p:spPr>
        <p:txBody>
          <a:bodyPr wrap="square" lIns="91440" tIns="45720" rIns="91440" bIns="45720" rtlCol="0" anchor="t">
            <a:spAutoFit/>
          </a:bodyPr>
          <a:lstStyle/>
          <a:p>
            <a:pPr marL="342900" indent="-342900">
              <a:buFont typeface="Arial"/>
              <a:buChar char="•"/>
            </a:pPr>
            <a:r>
              <a:rPr lang="zh-TW" altLang="en-US" sz="2400">
                <a:ea typeface="+mn-lt"/>
                <a:cs typeface="+mn-lt"/>
              </a:rPr>
              <a:t>Multi-head Self-attention</a:t>
            </a:r>
          </a:p>
          <a:p>
            <a:r>
              <a:rPr lang="en-US" altLang="zh-TW" sz="2400">
                <a:ea typeface="新細明體"/>
              </a:rPr>
              <a:t>   </a:t>
            </a:r>
            <a:endParaRPr lang="zh-TW" altLang="en-US" sz="2400">
              <a:ea typeface="新細明體"/>
            </a:endParaRPr>
          </a:p>
        </p:txBody>
      </p:sp>
      <p:pic>
        <p:nvPicPr>
          <p:cNvPr id="23" name="圖片 22" descr="一張含有 文字, 圖表, 行, 螢幕擷取畫面 的圖片&#10;&#10;自動產生的描述">
            <a:extLst>
              <a:ext uri="{FF2B5EF4-FFF2-40B4-BE49-F238E27FC236}">
                <a16:creationId xmlns:a16="http://schemas.microsoft.com/office/drawing/2014/main" id="{744378F5-F32B-5744-CF2D-67D8C8A75A40}"/>
              </a:ext>
            </a:extLst>
          </p:cNvPr>
          <p:cNvPicPr>
            <a:picLocks noChangeAspect="1"/>
          </p:cNvPicPr>
          <p:nvPr/>
        </p:nvPicPr>
        <p:blipFill>
          <a:blip r:embed="rId4"/>
          <a:stretch>
            <a:fillRect/>
          </a:stretch>
        </p:blipFill>
        <p:spPr>
          <a:xfrm>
            <a:off x="2921266" y="2297288"/>
            <a:ext cx="6349469" cy="4447822"/>
          </a:xfrm>
          <a:prstGeom prst="rect">
            <a:avLst/>
          </a:prstGeom>
        </p:spPr>
      </p:pic>
      <p:sp>
        <p:nvSpPr>
          <p:cNvPr id="31" name="文字方塊 30">
            <a:extLst>
              <a:ext uri="{FF2B5EF4-FFF2-40B4-BE49-F238E27FC236}">
                <a16:creationId xmlns:a16="http://schemas.microsoft.com/office/drawing/2014/main" id="{34922430-D47B-6E2C-B100-54D926B87B14}"/>
              </a:ext>
            </a:extLst>
          </p:cNvPr>
          <p:cNvSpPr txBox="1"/>
          <p:nvPr/>
        </p:nvSpPr>
        <p:spPr>
          <a:xfrm>
            <a:off x="9640711" y="4684889"/>
            <a:ext cx="19021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a:ea typeface="新細明體"/>
                <a:hlinkClick r:id="rId5"/>
              </a:rPr>
              <a:t>https://www.youtube.com/watch?v=hYdO9CscNes</a:t>
            </a:r>
            <a:endParaRPr lang="en-US" altLang="zh-TW"/>
          </a:p>
        </p:txBody>
      </p:sp>
      <p:sp>
        <p:nvSpPr>
          <p:cNvPr id="3" name="投影片編號版面配置區 6">
            <a:extLst>
              <a:ext uri="{FF2B5EF4-FFF2-40B4-BE49-F238E27FC236}">
                <a16:creationId xmlns:a16="http://schemas.microsoft.com/office/drawing/2014/main" id="{96F35E33-7BB9-5694-5336-02BD23CEEFAD}"/>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17</a:t>
            </a:fld>
            <a:endParaRPr lang="zh-TW" altLang="en-US" dirty="0"/>
          </a:p>
        </p:txBody>
      </p:sp>
      <p:sp>
        <p:nvSpPr>
          <p:cNvPr id="20" name="文本框 41">
            <a:extLst>
              <a:ext uri="{FF2B5EF4-FFF2-40B4-BE49-F238E27FC236}">
                <a16:creationId xmlns:a16="http://schemas.microsoft.com/office/drawing/2014/main" id="{1AC6F0EA-9999-A7B9-7A7A-F77B5275E792}"/>
              </a:ext>
            </a:extLst>
          </p:cNvPr>
          <p:cNvSpPr txBox="1"/>
          <p:nvPr/>
        </p:nvSpPr>
        <p:spPr>
          <a:xfrm>
            <a:off x="1099984" y="212221"/>
            <a:ext cx="9539548" cy="815608"/>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altLang="en-US" sz="3000" b="1" dirty="0">
                <a:solidFill>
                  <a:srgbClr val="000000"/>
                </a:solidFill>
                <a:cs typeface="Arial"/>
              </a:rPr>
              <a:t>注意力模型</a:t>
            </a:r>
          </a:p>
          <a:p>
            <a:pPr>
              <a:spcBef>
                <a:spcPts val="0"/>
              </a:spcBef>
              <a:spcAft>
                <a:spcPts val="0"/>
              </a:spcAft>
            </a:pPr>
            <a:r>
              <a:rPr lang="zh-TW" altLang="en-US" sz="1500" b="1" dirty="0">
                <a:solidFill>
                  <a:srgbClr val="1F1F1F"/>
                </a:solidFill>
                <a:latin typeface="Arial"/>
                <a:ea typeface="微软雅黑"/>
                <a:cs typeface="Arial"/>
              </a:rPr>
              <a:t>(</a:t>
            </a:r>
            <a:r>
              <a:rPr lang="en" altLang="zh-TW" sz="1500" b="1" dirty="0">
                <a:solidFill>
                  <a:srgbClr val="1F1F1F"/>
                </a:solidFill>
                <a:latin typeface="Arial"/>
                <a:ea typeface="微软雅黑"/>
                <a:cs typeface="Arial"/>
              </a:rPr>
              <a:t>Attention Model</a:t>
            </a:r>
            <a:r>
              <a:rPr lang="en-US" sz="1500" b="1" dirty="0">
                <a:solidFill>
                  <a:srgbClr val="1F1F1F"/>
                </a:solidFill>
                <a:latin typeface="Arial"/>
                <a:ea typeface="微软雅黑"/>
                <a:cs typeface="Arial"/>
              </a:rPr>
              <a:t>)</a:t>
            </a:r>
            <a:endParaRPr lang="zh-TW" altLang="en-US" sz="1500" b="1" dirty="0">
              <a:cs typeface="Arial"/>
            </a:endParaRPr>
          </a:p>
        </p:txBody>
      </p:sp>
    </p:spTree>
    <p:extLst>
      <p:ext uri="{BB962C8B-B14F-4D97-AF65-F5344CB8AC3E}">
        <p14:creationId xmlns:p14="http://schemas.microsoft.com/office/powerpoint/2010/main" val="2162207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6439B62-85D4-133B-4189-8DC6205785A9}"/>
              </a:ext>
            </a:extLst>
          </p:cNvPr>
          <p:cNvGrpSpPr/>
          <p:nvPr/>
        </p:nvGrpSpPr>
        <p:grpSpPr>
          <a:xfrm>
            <a:off x="4870369" y="1584536"/>
            <a:ext cx="2451259" cy="1244825"/>
            <a:chOff x="3652777" y="1644163"/>
            <a:chExt cx="1838444" cy="933619"/>
          </a:xfrm>
        </p:grpSpPr>
        <p:sp>
          <p:nvSpPr>
            <p:cNvPr id="15" name="文本框 14"/>
            <p:cNvSpPr txBox="1"/>
            <p:nvPr/>
          </p:nvSpPr>
          <p:spPr>
            <a:xfrm>
              <a:off x="3652777" y="1644163"/>
              <a:ext cx="1838444" cy="769441"/>
            </a:xfrm>
            <a:prstGeom prst="rect">
              <a:avLst/>
            </a:prstGeom>
            <a:noFill/>
          </p:spPr>
          <p:txBody>
            <a:bodyPr wrap="square">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marR="0" algn="ctr" defTabSz="914377" eaLnBrk="1" fontAlgn="auto" hangingPunct="1">
                <a:spcBef>
                  <a:spcPts val="0"/>
                </a:spcBef>
                <a:spcAft>
                  <a:spcPts val="0"/>
                </a:spcAft>
                <a:buClrTx/>
                <a:buSzTx/>
                <a:buFontTx/>
                <a:buNone/>
                <a:defRPr/>
              </a:pPr>
              <a:r>
                <a:rPr lang="en-US" altLang="zh-CN" sz="5867">
                  <a:solidFill>
                    <a:schemeClr val="tx1">
                      <a:lumMod val="85000"/>
                      <a:lumOff val="15000"/>
                    </a:schemeClr>
                  </a:solidFill>
                  <a:latin typeface="HarmonyOS Sans SC" panose="00000500000000000000" pitchFamily="2" charset="-122"/>
                  <a:ea typeface="思源宋体 CN SemiBold" panose="02020600000000000000" pitchFamily="18" charset="-122"/>
                  <a:cs typeface="+mn-ea"/>
                  <a:sym typeface="HarmonyOS Sans SC" panose="00000500000000000000" pitchFamily="2" charset="-122"/>
                </a:rPr>
                <a:t>3</a:t>
              </a:r>
              <a:endParaRPr kumimoji="0" lang="zh-CN" altLang="en-US" sz="5867" kern="1200" cap="none" spc="0" normalizeH="0" baseline="0" noProof="0">
                <a:solidFill>
                  <a:schemeClr val="tx1">
                    <a:lumMod val="85000"/>
                    <a:lumOff val="15000"/>
                  </a:schemeClr>
                </a:solidFill>
                <a:latin typeface="HarmonyOS Sans SC" panose="00000500000000000000" pitchFamily="2" charset="-122"/>
                <a:ea typeface="思源宋体 CN SemiBold" panose="02020600000000000000" pitchFamily="18" charset="-122"/>
                <a:cs typeface="+mn-ea"/>
                <a:sym typeface="HarmonyOS Sans SC" panose="00000500000000000000" pitchFamily="2" charset="-122"/>
              </a:endParaRPr>
            </a:p>
          </p:txBody>
        </p:sp>
        <p:sp>
          <p:nvSpPr>
            <p:cNvPr id="16" name="文本框 15"/>
            <p:cNvSpPr txBox="1"/>
            <p:nvPr/>
          </p:nvSpPr>
          <p:spPr>
            <a:xfrm>
              <a:off x="3916594" y="2300783"/>
              <a:ext cx="1310810" cy="276999"/>
            </a:xfrm>
            <a:prstGeom prst="rect">
              <a:avLst/>
            </a:prstGeom>
            <a:noFill/>
            <a:ln w="9525">
              <a:noFill/>
            </a:ln>
          </p:spPr>
          <p:txBody>
            <a:bodyPr wrap="square">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dist" eaLnBrk="1" hangingPunct="1"/>
              <a:r>
                <a:rPr lang="en-US" altLang="zh-CN" sz="1600">
                  <a:solidFill>
                    <a:schemeClr val="bg1">
                      <a:lumMod val="50000"/>
                    </a:schemeClr>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PART</a:t>
              </a:r>
              <a:endParaRPr lang="zh-CN" altLang="en-US" sz="1600">
                <a:solidFill>
                  <a:schemeClr val="bg1">
                    <a:lumMod val="50000"/>
                  </a:schemeClr>
                </a:solidFill>
                <a:latin typeface="HarmonyOS Sans SC" panose="00000500000000000000" pitchFamily="2" charset="-122"/>
                <a:ea typeface="HarmonyOS Sans SC" panose="00000500000000000000" pitchFamily="2" charset="-122"/>
                <a:cs typeface="+mn-ea"/>
                <a:sym typeface="HarmonyOS Sans SC" panose="00000500000000000000" pitchFamily="2" charset="-122"/>
              </a:endParaRPr>
            </a:p>
          </p:txBody>
        </p:sp>
      </p:grpSp>
      <p:sp>
        <p:nvSpPr>
          <p:cNvPr id="25" name="椭圆 24">
            <a:extLst>
              <a:ext uri="{FF2B5EF4-FFF2-40B4-BE49-F238E27FC236}">
                <a16:creationId xmlns:a16="http://schemas.microsoft.com/office/drawing/2014/main" id="{D17A99CB-3AA1-B8EE-B5A3-453DEBF0B45C}"/>
              </a:ext>
            </a:extLst>
          </p:cNvPr>
          <p:cNvSpPr/>
          <p:nvPr/>
        </p:nvSpPr>
        <p:spPr>
          <a:xfrm>
            <a:off x="6859140" y="1254823"/>
            <a:ext cx="447677" cy="447677"/>
          </a:xfrm>
          <a:prstGeom prst="ellipse">
            <a:avLst/>
          </a:prstGeom>
          <a:solidFill>
            <a:srgbClr val="3A3A3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8" name="椭圆 27">
            <a:extLst>
              <a:ext uri="{FF2B5EF4-FFF2-40B4-BE49-F238E27FC236}">
                <a16:creationId xmlns:a16="http://schemas.microsoft.com/office/drawing/2014/main" id="{024925B8-D348-72BB-F31A-FE8FB90C0716}"/>
              </a:ext>
            </a:extLst>
          </p:cNvPr>
          <p:cNvSpPr/>
          <p:nvPr/>
        </p:nvSpPr>
        <p:spPr>
          <a:xfrm>
            <a:off x="4532993" y="1803490"/>
            <a:ext cx="704385" cy="704385"/>
          </a:xfrm>
          <a:prstGeom prst="ellipse">
            <a:avLst/>
          </a:prstGeom>
          <a:no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nvGrpSpPr>
          <p:cNvPr id="6" name="组合 5">
            <a:extLst>
              <a:ext uri="{FF2B5EF4-FFF2-40B4-BE49-F238E27FC236}">
                <a16:creationId xmlns:a16="http://schemas.microsoft.com/office/drawing/2014/main" id="{0556AC6E-15E8-CE3C-9C5C-C7253E3C4625}"/>
              </a:ext>
            </a:extLst>
          </p:cNvPr>
          <p:cNvGrpSpPr/>
          <p:nvPr/>
        </p:nvGrpSpPr>
        <p:grpSpPr>
          <a:xfrm>
            <a:off x="8491511" y="3680862"/>
            <a:ext cx="6798968" cy="5078633"/>
            <a:chOff x="5095875" y="2847975"/>
            <a:chExt cx="4343400" cy="3244395"/>
          </a:xfrm>
        </p:grpSpPr>
        <p:sp>
          <p:nvSpPr>
            <p:cNvPr id="4" name="任意多边形: 形状 3">
              <a:extLst>
                <a:ext uri="{FF2B5EF4-FFF2-40B4-BE49-F238E27FC236}">
                  <a16:creationId xmlns:a16="http://schemas.microsoft.com/office/drawing/2014/main" id="{8F8451DB-DCA5-4F83-741A-488E012CD8C0}"/>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1" name="任意多边形: 形状 20">
              <a:extLst>
                <a:ext uri="{FF2B5EF4-FFF2-40B4-BE49-F238E27FC236}">
                  <a16:creationId xmlns:a16="http://schemas.microsoft.com/office/drawing/2014/main" id="{51CE31C2-8DCD-5D35-E60B-3459C8D7A714}"/>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9" name="任意多边形: 形状 28">
              <a:extLst>
                <a:ext uri="{FF2B5EF4-FFF2-40B4-BE49-F238E27FC236}">
                  <a16:creationId xmlns:a16="http://schemas.microsoft.com/office/drawing/2014/main" id="{A5BE949F-CE71-CEC3-DFF6-5EB32E724786}"/>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0" name="任意多边形: 形状 29">
              <a:extLst>
                <a:ext uri="{FF2B5EF4-FFF2-40B4-BE49-F238E27FC236}">
                  <a16:creationId xmlns:a16="http://schemas.microsoft.com/office/drawing/2014/main" id="{A40BAF85-DC3B-1357-7009-1019A4C0E9F7}"/>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1" name="任意多边形: 形状 30">
              <a:extLst>
                <a:ext uri="{FF2B5EF4-FFF2-40B4-BE49-F238E27FC236}">
                  <a16:creationId xmlns:a16="http://schemas.microsoft.com/office/drawing/2014/main" id="{7306C551-EA51-7ADF-AEAF-D554C0D6F345}"/>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2" name="任意多边形: 形状 31">
              <a:extLst>
                <a:ext uri="{FF2B5EF4-FFF2-40B4-BE49-F238E27FC236}">
                  <a16:creationId xmlns:a16="http://schemas.microsoft.com/office/drawing/2014/main" id="{6A8BAF66-6DCF-1703-6581-0F22F31546DD}"/>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3" name="任意多边形: 形状 32">
              <a:extLst>
                <a:ext uri="{FF2B5EF4-FFF2-40B4-BE49-F238E27FC236}">
                  <a16:creationId xmlns:a16="http://schemas.microsoft.com/office/drawing/2014/main" id="{4E26A81C-E629-FEC4-1E67-A910299F1F09}"/>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grpSp>
        <p:nvGrpSpPr>
          <p:cNvPr id="34" name="组合 33">
            <a:extLst>
              <a:ext uri="{FF2B5EF4-FFF2-40B4-BE49-F238E27FC236}">
                <a16:creationId xmlns:a16="http://schemas.microsoft.com/office/drawing/2014/main" id="{6B482175-F6D5-59C9-7556-76AD668789AA}"/>
              </a:ext>
            </a:extLst>
          </p:cNvPr>
          <p:cNvGrpSpPr/>
          <p:nvPr/>
        </p:nvGrpSpPr>
        <p:grpSpPr>
          <a:xfrm>
            <a:off x="-1196699" y="-1325219"/>
            <a:ext cx="5791200" cy="4325860"/>
            <a:chOff x="5095875" y="2847975"/>
            <a:chExt cx="4343400" cy="3244395"/>
          </a:xfrm>
        </p:grpSpPr>
        <p:sp>
          <p:nvSpPr>
            <p:cNvPr id="35" name="任意多边形: 形状 34">
              <a:extLst>
                <a:ext uri="{FF2B5EF4-FFF2-40B4-BE49-F238E27FC236}">
                  <a16:creationId xmlns:a16="http://schemas.microsoft.com/office/drawing/2014/main" id="{AB02486B-45F7-E0CB-B1C1-A6960AE56580}"/>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6" name="任意多边形: 形状 35">
              <a:extLst>
                <a:ext uri="{FF2B5EF4-FFF2-40B4-BE49-F238E27FC236}">
                  <a16:creationId xmlns:a16="http://schemas.microsoft.com/office/drawing/2014/main" id="{11EE0C8F-C828-D08E-8EBF-F5EFB3D4A361}"/>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7" name="任意多边形: 形状 36">
              <a:extLst>
                <a:ext uri="{FF2B5EF4-FFF2-40B4-BE49-F238E27FC236}">
                  <a16:creationId xmlns:a16="http://schemas.microsoft.com/office/drawing/2014/main" id="{ABE4EBF6-20E3-758F-5701-B5E5F3A87B5D}"/>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8" name="任意多边形: 形状 37">
              <a:extLst>
                <a:ext uri="{FF2B5EF4-FFF2-40B4-BE49-F238E27FC236}">
                  <a16:creationId xmlns:a16="http://schemas.microsoft.com/office/drawing/2014/main" id="{A34F1E4F-DD57-5614-3866-D71BA06C4220}"/>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9" name="任意多边形: 形状 38">
              <a:extLst>
                <a:ext uri="{FF2B5EF4-FFF2-40B4-BE49-F238E27FC236}">
                  <a16:creationId xmlns:a16="http://schemas.microsoft.com/office/drawing/2014/main" id="{0623991F-A617-3983-DFC0-5B4824CD0E36}"/>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40" name="任意多边形: 形状 39">
              <a:extLst>
                <a:ext uri="{FF2B5EF4-FFF2-40B4-BE49-F238E27FC236}">
                  <a16:creationId xmlns:a16="http://schemas.microsoft.com/office/drawing/2014/main" id="{5DAE588A-04A2-878F-3270-AF55FB92A949}"/>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41" name="任意多边形: 形状 40">
              <a:extLst>
                <a:ext uri="{FF2B5EF4-FFF2-40B4-BE49-F238E27FC236}">
                  <a16:creationId xmlns:a16="http://schemas.microsoft.com/office/drawing/2014/main" id="{1ED39D28-0240-4E0D-9EC1-9C298947813F}"/>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grpSp>
        <p:nvGrpSpPr>
          <p:cNvPr id="3" name="组合 2">
            <a:extLst>
              <a:ext uri="{FF2B5EF4-FFF2-40B4-BE49-F238E27FC236}">
                <a16:creationId xmlns:a16="http://schemas.microsoft.com/office/drawing/2014/main" id="{5EF9E3E2-F41A-996C-0A2B-B0B5C54DEAEF}"/>
              </a:ext>
            </a:extLst>
          </p:cNvPr>
          <p:cNvGrpSpPr/>
          <p:nvPr/>
        </p:nvGrpSpPr>
        <p:grpSpPr>
          <a:xfrm>
            <a:off x="3365541" y="3004837"/>
            <a:ext cx="5460916" cy="888395"/>
            <a:chOff x="1971675" y="1477914"/>
            <a:chExt cx="5314846" cy="1492591"/>
          </a:xfrm>
        </p:grpSpPr>
        <p:sp>
          <p:nvSpPr>
            <p:cNvPr id="27" name="矩形 26">
              <a:extLst>
                <a:ext uri="{FF2B5EF4-FFF2-40B4-BE49-F238E27FC236}">
                  <a16:creationId xmlns:a16="http://schemas.microsoft.com/office/drawing/2014/main" id="{9D86CBF1-527F-67A4-5963-8DCB658EDD67}"/>
                </a:ext>
              </a:extLst>
            </p:cNvPr>
            <p:cNvSpPr/>
            <p:nvPr/>
          </p:nvSpPr>
          <p:spPr>
            <a:xfrm>
              <a:off x="2076346" y="1617954"/>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6" name="矩形 25">
              <a:extLst>
                <a:ext uri="{FF2B5EF4-FFF2-40B4-BE49-F238E27FC236}">
                  <a16:creationId xmlns:a16="http://schemas.microsoft.com/office/drawing/2014/main" id="{BB42922E-E027-7CC3-FCAE-8D13625E88C0}"/>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42" name="文本框 41">
            <a:extLst>
              <a:ext uri="{FF2B5EF4-FFF2-40B4-BE49-F238E27FC236}">
                <a16:creationId xmlns:a16="http://schemas.microsoft.com/office/drawing/2014/main" id="{D4D1F0B2-1A05-7DAA-8D01-DCA935A17414}"/>
              </a:ext>
            </a:extLst>
          </p:cNvPr>
          <p:cNvSpPr txBox="1"/>
          <p:nvPr/>
        </p:nvSpPr>
        <p:spPr>
          <a:xfrm>
            <a:off x="3944110" y="3123337"/>
            <a:ext cx="4303777" cy="502766"/>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r>
              <a:rPr lang="en-US" altLang="zh-TW" sz="2650" dirty="0">
                <a:latin typeface="Arial"/>
                <a:ea typeface="新細明體"/>
                <a:cs typeface="Arial"/>
              </a:rPr>
              <a:t>HGS</a:t>
            </a:r>
            <a:endParaRPr lang="en-US" altLang="zh-TW" sz="2650" dirty="0">
              <a:ea typeface="新細明體"/>
              <a:cs typeface="Arial"/>
            </a:endParaRPr>
          </a:p>
        </p:txBody>
      </p:sp>
      <p:sp>
        <p:nvSpPr>
          <p:cNvPr id="7" name="文字方塊 6">
            <a:extLst>
              <a:ext uri="{FF2B5EF4-FFF2-40B4-BE49-F238E27FC236}">
                <a16:creationId xmlns:a16="http://schemas.microsoft.com/office/drawing/2014/main" id="{E1A94215-ECBC-3D6D-4721-4953DDC68BC7}"/>
              </a:ext>
            </a:extLst>
          </p:cNvPr>
          <p:cNvSpPr txBox="1"/>
          <p:nvPr/>
        </p:nvSpPr>
        <p:spPr>
          <a:xfrm>
            <a:off x="3649986" y="3890825"/>
            <a:ext cx="5800662" cy="3600537"/>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marL="608965" indent="-608965" defTabSz="914400" eaLnBrk="1" hangingPunct="1">
              <a:lnSpc>
                <a:spcPct val="150000"/>
              </a:lnSpc>
              <a:buFont typeface="Arial" panose="020B0604020202020204" pitchFamily="34" charset="0"/>
              <a:buChar char="•"/>
            </a:pPr>
            <a:r>
              <a:rPr lang="en-US" sz="1600" dirty="0">
                <a:latin typeface="+mn-lt"/>
                <a:ea typeface="+mn-lt"/>
                <a:cs typeface="+mn-lt"/>
              </a:rPr>
              <a:t>Heterogeneous Graph Scheduling (HGS)</a:t>
            </a:r>
            <a:endParaRPr lang="zh-TW" altLang="en-US" sz="1600">
              <a:latin typeface="+mn-lt"/>
              <a:ea typeface="+mn-lt"/>
              <a:cs typeface="+mn-lt"/>
            </a:endParaRPr>
          </a:p>
          <a:p>
            <a:pPr marL="608965" indent="-608965" defTabSz="914400" eaLnBrk="1" hangingPunct="1">
              <a:lnSpc>
                <a:spcPct val="150000"/>
              </a:lnSpc>
              <a:buFont typeface="Arial" panose="020B0604020202020204" pitchFamily="34" charset="0"/>
              <a:buChar char="•"/>
            </a:pPr>
            <a:r>
              <a:rPr lang="en-US" sz="1600" dirty="0">
                <a:latin typeface="+mn-lt"/>
                <a:ea typeface="+mn-lt"/>
                <a:cs typeface="+mn-lt"/>
              </a:rPr>
              <a:t>HGS Workflow</a:t>
            </a:r>
          </a:p>
          <a:p>
            <a:pPr marL="608965" indent="-608965" defTabSz="914400" eaLnBrk="1" hangingPunct="1">
              <a:lnSpc>
                <a:spcPct val="150000"/>
              </a:lnSpc>
              <a:buFont typeface="Arial" panose="020B0604020202020204" pitchFamily="34" charset="0"/>
              <a:buChar char="•"/>
            </a:pPr>
            <a:r>
              <a:rPr lang="en-US" sz="1600" dirty="0">
                <a:latin typeface="+mn-lt"/>
                <a:ea typeface="+mn-lt"/>
                <a:cs typeface="+mn-lt"/>
              </a:rPr>
              <a:t>Heterogeneous Graph Structure</a:t>
            </a:r>
          </a:p>
          <a:p>
            <a:pPr marL="608965" indent="-608965" defTabSz="914400" eaLnBrk="1" hangingPunct="1">
              <a:lnSpc>
                <a:spcPct val="150000"/>
              </a:lnSpc>
              <a:buFont typeface="Arial" panose="020B0604020202020204" pitchFamily="34" charset="0"/>
              <a:buChar char="•"/>
            </a:pPr>
            <a:r>
              <a:rPr lang="en-US" sz="1600">
                <a:latin typeface="+mn-lt"/>
                <a:ea typeface="+mn-lt"/>
                <a:cs typeface="+mn-lt"/>
              </a:rPr>
              <a:t>Markov Decision Process (MDP)</a:t>
            </a:r>
          </a:p>
          <a:p>
            <a:pPr marL="608965" indent="-608965" defTabSz="914400" eaLnBrk="1" hangingPunct="1">
              <a:lnSpc>
                <a:spcPct val="150000"/>
              </a:lnSpc>
              <a:buFont typeface="Arial" panose="020B0604020202020204" pitchFamily="34" charset="0"/>
              <a:buChar char="•"/>
            </a:pPr>
            <a:r>
              <a:rPr lang="en-US" sz="1600">
                <a:latin typeface="+mn-lt"/>
                <a:ea typeface="+mn-lt"/>
                <a:cs typeface="+mn-lt"/>
              </a:rPr>
              <a:t>Structure-Aware Heterogeneous Encoder</a:t>
            </a:r>
          </a:p>
          <a:p>
            <a:pPr marL="608965" indent="-608965" defTabSz="914400" eaLnBrk="1" hangingPunct="1">
              <a:lnSpc>
                <a:spcPct val="150000"/>
              </a:lnSpc>
              <a:buFont typeface="Arial" panose="020B0604020202020204" pitchFamily="34" charset="0"/>
              <a:buChar char="•"/>
            </a:pPr>
            <a:r>
              <a:rPr lang="en-US" sz="1600">
                <a:latin typeface="+mn-lt"/>
                <a:ea typeface="+mn-lt"/>
                <a:cs typeface="+mn-lt"/>
              </a:rPr>
              <a:t>Three-Stage Decoder</a:t>
            </a:r>
          </a:p>
          <a:p>
            <a:pPr marL="608965" indent="-608965" defTabSz="914400" eaLnBrk="1" hangingPunct="1">
              <a:lnSpc>
                <a:spcPct val="150000"/>
              </a:lnSpc>
              <a:buFont typeface="Arial" panose="020B0604020202020204" pitchFamily="34" charset="0"/>
              <a:buChar char="•"/>
            </a:pPr>
            <a:r>
              <a:rPr lang="en-US" sz="1600">
                <a:latin typeface="+mn-lt"/>
                <a:ea typeface="+mn-lt"/>
                <a:cs typeface="+mn-lt"/>
              </a:rPr>
              <a:t>Reinforcement Learning Algorithm</a:t>
            </a:r>
          </a:p>
          <a:p>
            <a:pPr marL="608965" indent="-608965" defTabSz="914400" eaLnBrk="1" hangingPunct="1">
              <a:lnSpc>
                <a:spcPct val="150000"/>
              </a:lnSpc>
              <a:buFont typeface="Arial" panose="020B0604020202020204" pitchFamily="34" charset="0"/>
              <a:buChar char="•"/>
            </a:pPr>
            <a:endParaRPr lang="en-US" altLang="zh-TW" sz="2100" dirty="0">
              <a:latin typeface="+mn-lt"/>
              <a:ea typeface="+mn-lt"/>
              <a:cs typeface="+mn-lt"/>
            </a:endParaRPr>
          </a:p>
          <a:p>
            <a:pPr marL="608965" indent="-608965" defTabSz="914400" eaLnBrk="1" hangingPunct="1">
              <a:lnSpc>
                <a:spcPct val="150000"/>
              </a:lnSpc>
              <a:buFont typeface="Arial" panose="020B0604020202020204" pitchFamily="34" charset="0"/>
              <a:buChar char="•"/>
            </a:pPr>
            <a:endParaRPr lang="en-US" altLang="zh-TW" sz="2100" dirty="0">
              <a:latin typeface="+mn-lt"/>
              <a:ea typeface="+mn-lt"/>
              <a:cs typeface="+mn-lt"/>
            </a:endParaRPr>
          </a:p>
        </p:txBody>
      </p:sp>
      <p:sp>
        <p:nvSpPr>
          <p:cNvPr id="8" name="投影片編號版面配置區 7">
            <a:extLst>
              <a:ext uri="{FF2B5EF4-FFF2-40B4-BE49-F238E27FC236}">
                <a16:creationId xmlns:a16="http://schemas.microsoft.com/office/drawing/2014/main" id="{AF1B3A78-4A13-0A49-9283-A0BF1E699F1A}"/>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18</a:t>
            </a:fld>
            <a:endParaRPr lang="zh-TW" altLang="en-US"/>
          </a:p>
        </p:txBody>
      </p:sp>
    </p:spTree>
    <p:extLst>
      <p:ext uri="{BB962C8B-B14F-4D97-AF65-F5344CB8AC3E}">
        <p14:creationId xmlns:p14="http://schemas.microsoft.com/office/powerpoint/2010/main" val="3566112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一張含有 文字, 螢幕擷取畫面, 字型 的圖片&#10;&#10;自動產生的描述">
            <a:extLst>
              <a:ext uri="{FF2B5EF4-FFF2-40B4-BE49-F238E27FC236}">
                <a16:creationId xmlns:a16="http://schemas.microsoft.com/office/drawing/2014/main" id="{9C18C41B-327D-9C75-8712-720886121A5C}"/>
              </a:ext>
            </a:extLst>
          </p:cNvPr>
          <p:cNvPicPr>
            <a:picLocks noChangeAspect="1"/>
          </p:cNvPicPr>
          <p:nvPr/>
        </p:nvPicPr>
        <p:blipFill>
          <a:blip r:embed="rId2"/>
          <a:stretch>
            <a:fillRect/>
          </a:stretch>
        </p:blipFill>
        <p:spPr>
          <a:xfrm>
            <a:off x="2021532" y="658713"/>
            <a:ext cx="8314266" cy="5536859"/>
          </a:xfrm>
          <a:prstGeom prst="rect">
            <a:avLst/>
          </a:prstGeom>
        </p:spPr>
      </p:pic>
      <p:sp>
        <p:nvSpPr>
          <p:cNvPr id="3" name="投影片編號版面配置區 2">
            <a:extLst>
              <a:ext uri="{FF2B5EF4-FFF2-40B4-BE49-F238E27FC236}">
                <a16:creationId xmlns:a16="http://schemas.microsoft.com/office/drawing/2014/main" id="{BDA7814A-4115-7979-61DB-CE8D184375C1}"/>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1</a:t>
            </a:fld>
            <a:endParaRPr lang="zh-TW" altLang="en-US"/>
          </a:p>
        </p:txBody>
      </p:sp>
    </p:spTree>
    <p:extLst>
      <p:ext uri="{BB962C8B-B14F-4D97-AF65-F5344CB8AC3E}">
        <p14:creationId xmlns:p14="http://schemas.microsoft.com/office/powerpoint/2010/main" val="2592598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EF9E3E2-F41A-996C-0A2B-B0B5C54DEAEF}"/>
              </a:ext>
            </a:extLst>
          </p:cNvPr>
          <p:cNvGrpSpPr/>
          <p:nvPr/>
        </p:nvGrpSpPr>
        <p:grpSpPr>
          <a:xfrm>
            <a:off x="1095005" y="579918"/>
            <a:ext cx="7717687" cy="832024"/>
            <a:chOff x="1971675" y="1477914"/>
            <a:chExt cx="5299780" cy="1521405"/>
          </a:xfrm>
        </p:grpSpPr>
        <p:sp>
          <p:nvSpPr>
            <p:cNvPr id="27" name="矩形 26">
              <a:extLst>
                <a:ext uri="{FF2B5EF4-FFF2-40B4-BE49-F238E27FC236}">
                  <a16:creationId xmlns:a16="http://schemas.microsoft.com/office/drawing/2014/main" id="{9D86CBF1-527F-67A4-5963-8DCB658EDD67}"/>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6" name="矩形 25">
              <a:extLst>
                <a:ext uri="{FF2B5EF4-FFF2-40B4-BE49-F238E27FC236}">
                  <a16:creationId xmlns:a16="http://schemas.microsoft.com/office/drawing/2014/main" id="{BB42922E-E027-7CC3-FCAE-8D13625E88C0}"/>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42" name="文本框 41">
            <a:extLst>
              <a:ext uri="{FF2B5EF4-FFF2-40B4-BE49-F238E27FC236}">
                <a16:creationId xmlns:a16="http://schemas.microsoft.com/office/drawing/2014/main" id="{D4D1F0B2-1A05-7DAA-8D01-DCA935A17414}"/>
              </a:ext>
            </a:extLst>
          </p:cNvPr>
          <p:cNvSpPr txBox="1"/>
          <p:nvPr/>
        </p:nvSpPr>
        <p:spPr>
          <a:xfrm>
            <a:off x="1093747" y="544060"/>
            <a:ext cx="9670033" cy="815608"/>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altLang="en-US" sz="3200" b="1">
                <a:solidFill>
                  <a:srgbClr val="1F1F1F"/>
                </a:solidFill>
                <a:latin typeface="Arial"/>
                <a:ea typeface="微软雅黑"/>
                <a:cs typeface="Arial"/>
              </a:rPr>
              <a:t>異構圖排程</a:t>
            </a:r>
            <a:endParaRPr lang="zh-TW" altLang="en-US" sz="3200" b="1">
              <a:solidFill>
                <a:srgbClr val="000000"/>
              </a:solidFill>
              <a:cs typeface="Arial"/>
            </a:endParaRPr>
          </a:p>
          <a:p>
            <a:pPr>
              <a:spcBef>
                <a:spcPts val="0"/>
              </a:spcBef>
              <a:spcAft>
                <a:spcPts val="0"/>
              </a:spcAft>
            </a:pPr>
            <a:r>
              <a:rPr lang="zh-TW" altLang="en-US" sz="1500" b="1">
                <a:solidFill>
                  <a:srgbClr val="1F1F1F"/>
                </a:solidFill>
                <a:latin typeface="Arial"/>
                <a:ea typeface="微软雅黑"/>
                <a:cs typeface="Arial"/>
              </a:rPr>
              <a:t>(</a:t>
            </a:r>
            <a:r>
              <a:rPr lang="en-US" altLang="zh-TW" sz="1500" b="1">
                <a:solidFill>
                  <a:srgbClr val="1F1F1F"/>
                </a:solidFill>
                <a:latin typeface="Arial"/>
                <a:ea typeface="微软雅黑"/>
                <a:cs typeface="Arial"/>
              </a:rPr>
              <a:t>Heterogeneous graph </a:t>
            </a:r>
            <a:r>
              <a:rPr lang="en-US" altLang="zh-TW" sz="1500" b="1" err="1">
                <a:solidFill>
                  <a:srgbClr val="1F1F1F"/>
                </a:solidFill>
                <a:latin typeface="Arial"/>
                <a:ea typeface="微软雅黑"/>
                <a:cs typeface="Arial"/>
              </a:rPr>
              <a:t>schedule,HGS</a:t>
            </a:r>
            <a:r>
              <a:rPr lang="en-US" sz="1500" b="1">
                <a:solidFill>
                  <a:srgbClr val="1F1F1F"/>
                </a:solidFill>
                <a:latin typeface="Arial"/>
                <a:ea typeface="微软雅黑"/>
                <a:cs typeface="Arial"/>
              </a:rPr>
              <a:t>)</a:t>
            </a:r>
            <a:endParaRPr lang="zh-TW" altLang="en-US" sz="1500" b="1">
              <a:cs typeface="Arial"/>
            </a:endParaRPr>
          </a:p>
        </p:txBody>
      </p:sp>
      <p:sp>
        <p:nvSpPr>
          <p:cNvPr id="5" name="文本框 105">
            <a:extLst>
              <a:ext uri="{FF2B5EF4-FFF2-40B4-BE49-F238E27FC236}">
                <a16:creationId xmlns:a16="http://schemas.microsoft.com/office/drawing/2014/main" id="{F70823B3-4C58-3C6B-0A39-59E24D1D7430}"/>
              </a:ext>
            </a:extLst>
          </p:cNvPr>
          <p:cNvSpPr txBox="1"/>
          <p:nvPr/>
        </p:nvSpPr>
        <p:spPr>
          <a:xfrm>
            <a:off x="964621" y="1532310"/>
            <a:ext cx="10464637" cy="1477328"/>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r>
              <a:rPr lang="en-US" altLang="zh-TW" sz="2400">
                <a:latin typeface="Microsoft YaHei"/>
                <a:ea typeface="宋体"/>
                <a:cs typeface="Arial"/>
              </a:rPr>
              <a:t>HGS 是一個為解決具有運輸限制的彈性車間排程問題（FJSPT）而設計的模組，包含三個主要組成部分：</a:t>
            </a:r>
            <a:r>
              <a:rPr lang="en-US" altLang="zh-TW" sz="2400" b="1">
                <a:latin typeface="Microsoft YaHei"/>
                <a:ea typeface="宋体"/>
                <a:cs typeface="Arial"/>
              </a:rPr>
              <a:t>異構圖結構</a:t>
            </a:r>
            <a:r>
              <a:rPr lang="en-US" altLang="zh-TW" sz="2400">
                <a:latin typeface="Microsoft YaHei"/>
                <a:ea typeface="宋体"/>
                <a:cs typeface="Arial"/>
              </a:rPr>
              <a:t>、</a:t>
            </a:r>
            <a:r>
              <a:rPr lang="en-US" altLang="zh-TW" sz="2400" b="1">
                <a:latin typeface="Microsoft YaHei"/>
                <a:ea typeface="宋体"/>
                <a:cs typeface="Arial"/>
              </a:rPr>
              <a:t>結構感知的異構編碼器</a:t>
            </a:r>
            <a:r>
              <a:rPr lang="en-US" altLang="zh-TW" sz="2400">
                <a:latin typeface="Microsoft YaHei"/>
                <a:ea typeface="宋体"/>
                <a:cs typeface="Arial"/>
              </a:rPr>
              <a:t>和</a:t>
            </a:r>
            <a:r>
              <a:rPr lang="en-US" altLang="zh-TW" sz="2400" b="1">
                <a:latin typeface="Microsoft YaHei"/>
                <a:ea typeface="宋体"/>
                <a:cs typeface="Arial"/>
              </a:rPr>
              <a:t>三階段解碼器</a:t>
            </a:r>
            <a:r>
              <a:rPr lang="en-US" altLang="zh-TW" sz="2400">
                <a:latin typeface="Microsoft YaHei"/>
                <a:ea typeface="宋体"/>
                <a:cs typeface="Arial"/>
              </a:rPr>
              <a:t>。</a:t>
            </a:r>
          </a:p>
          <a:p>
            <a:endParaRPr lang="en-US" altLang="zh-TW" sz="1800" dirty="0">
              <a:latin typeface="Microsoft YaHei"/>
              <a:ea typeface="Microsoft YaHei"/>
              <a:cs typeface="Arial"/>
            </a:endParaRPr>
          </a:p>
        </p:txBody>
      </p:sp>
      <p:pic>
        <p:nvPicPr>
          <p:cNvPr id="4" name="圖片 3" descr="一張含有 文字, 圖表, 螢幕擷取畫面, 方案 的圖片&#10;&#10;自動產生的描述">
            <a:extLst>
              <a:ext uri="{FF2B5EF4-FFF2-40B4-BE49-F238E27FC236}">
                <a16:creationId xmlns:a16="http://schemas.microsoft.com/office/drawing/2014/main" id="{BFE11362-676F-3E1D-2A67-B6788D87EFEA}"/>
              </a:ext>
            </a:extLst>
          </p:cNvPr>
          <p:cNvPicPr>
            <a:picLocks noChangeAspect="1"/>
          </p:cNvPicPr>
          <p:nvPr/>
        </p:nvPicPr>
        <p:blipFill>
          <a:blip r:embed="rId4"/>
          <a:stretch>
            <a:fillRect/>
          </a:stretch>
        </p:blipFill>
        <p:spPr>
          <a:xfrm>
            <a:off x="2568422" y="2657647"/>
            <a:ext cx="6724650" cy="3819525"/>
          </a:xfrm>
          <a:prstGeom prst="rect">
            <a:avLst/>
          </a:prstGeom>
        </p:spPr>
      </p:pic>
      <p:sp>
        <p:nvSpPr>
          <p:cNvPr id="6" name="投影片編號版面配置區 5">
            <a:extLst>
              <a:ext uri="{FF2B5EF4-FFF2-40B4-BE49-F238E27FC236}">
                <a16:creationId xmlns:a16="http://schemas.microsoft.com/office/drawing/2014/main" id="{868F8CFC-F498-D8EE-1F3D-84113A1F2AE9}"/>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19</a:t>
            </a:fld>
            <a:endParaRPr lang="zh-TW" altLang="en-US"/>
          </a:p>
        </p:txBody>
      </p:sp>
    </p:spTree>
    <p:extLst>
      <p:ext uri="{BB962C8B-B14F-4D97-AF65-F5344CB8AC3E}">
        <p14:creationId xmlns:p14="http://schemas.microsoft.com/office/powerpoint/2010/main" val="2537394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EF9E3E2-F41A-996C-0A2B-B0B5C54DEAEF}"/>
              </a:ext>
            </a:extLst>
          </p:cNvPr>
          <p:cNvGrpSpPr/>
          <p:nvPr/>
        </p:nvGrpSpPr>
        <p:grpSpPr>
          <a:xfrm>
            <a:off x="1095005" y="522409"/>
            <a:ext cx="7545159" cy="702628"/>
            <a:chOff x="1971675" y="1477914"/>
            <a:chExt cx="5299780" cy="1521405"/>
          </a:xfrm>
        </p:grpSpPr>
        <p:sp>
          <p:nvSpPr>
            <p:cNvPr id="27" name="矩形 26">
              <a:extLst>
                <a:ext uri="{FF2B5EF4-FFF2-40B4-BE49-F238E27FC236}">
                  <a16:creationId xmlns:a16="http://schemas.microsoft.com/office/drawing/2014/main" id="{9D86CBF1-527F-67A4-5963-8DCB658EDD67}"/>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6" name="矩形 25">
              <a:extLst>
                <a:ext uri="{FF2B5EF4-FFF2-40B4-BE49-F238E27FC236}">
                  <a16:creationId xmlns:a16="http://schemas.microsoft.com/office/drawing/2014/main" id="{BB42922E-E027-7CC3-FCAE-8D13625E88C0}"/>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42" name="文本框 41">
            <a:extLst>
              <a:ext uri="{FF2B5EF4-FFF2-40B4-BE49-F238E27FC236}">
                <a16:creationId xmlns:a16="http://schemas.microsoft.com/office/drawing/2014/main" id="{D4D1F0B2-1A05-7DAA-8D01-DCA935A17414}"/>
              </a:ext>
            </a:extLst>
          </p:cNvPr>
          <p:cNvSpPr txBox="1"/>
          <p:nvPr/>
        </p:nvSpPr>
        <p:spPr>
          <a:xfrm>
            <a:off x="1093747" y="544060"/>
            <a:ext cx="9670033" cy="553998"/>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altLang="en-US" sz="3000" b="1">
                <a:solidFill>
                  <a:srgbClr val="1F1F1F"/>
                </a:solidFill>
                <a:latin typeface="Arial"/>
                <a:ea typeface="微软雅黑"/>
                <a:cs typeface="Arial"/>
              </a:rPr>
              <a:t>HGS工作流程​</a:t>
            </a:r>
            <a:endParaRPr lang="zh-TW" altLang="en-US" sz="1500" b="1">
              <a:solidFill>
                <a:srgbClr val="1F1F1F"/>
              </a:solidFill>
              <a:cs typeface="Arial"/>
            </a:endParaRPr>
          </a:p>
        </p:txBody>
      </p:sp>
      <p:sp>
        <p:nvSpPr>
          <p:cNvPr id="13" name="Shape 1">
            <a:extLst>
              <a:ext uri="{FF2B5EF4-FFF2-40B4-BE49-F238E27FC236}">
                <a16:creationId xmlns:a16="http://schemas.microsoft.com/office/drawing/2014/main" id="{53DF84C1-BF6B-1D35-EC8F-1E98A28F894E}"/>
              </a:ext>
            </a:extLst>
          </p:cNvPr>
          <p:cNvSpPr/>
          <p:nvPr/>
        </p:nvSpPr>
        <p:spPr>
          <a:xfrm>
            <a:off x="6068114" y="1591266"/>
            <a:ext cx="19050" cy="5107682"/>
          </a:xfrm>
          <a:prstGeom prst="roundRect">
            <a:avLst>
              <a:gd name="adj" fmla="val 363264"/>
            </a:avLst>
          </a:prstGeom>
          <a:solidFill>
            <a:srgbClr val="C8C9CF"/>
          </a:solidFill>
          <a:ln/>
        </p:spPr>
        <p:txBody>
          <a:bodyPr/>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endParaRPr lang="zh-TW" altLang="en-US" sz="1250"/>
          </a:p>
        </p:txBody>
      </p:sp>
      <p:sp>
        <p:nvSpPr>
          <p:cNvPr id="15" name="Shape 2">
            <a:extLst>
              <a:ext uri="{FF2B5EF4-FFF2-40B4-BE49-F238E27FC236}">
                <a16:creationId xmlns:a16="http://schemas.microsoft.com/office/drawing/2014/main" id="{D2D37A6B-52C6-4D03-247A-62A2CC92341F}"/>
              </a:ext>
            </a:extLst>
          </p:cNvPr>
          <p:cNvSpPr/>
          <p:nvPr/>
        </p:nvSpPr>
        <p:spPr>
          <a:xfrm>
            <a:off x="5334690" y="1952423"/>
            <a:ext cx="576659" cy="19050"/>
          </a:xfrm>
          <a:prstGeom prst="roundRect">
            <a:avLst>
              <a:gd name="adj" fmla="val 363264"/>
            </a:avLst>
          </a:prstGeom>
          <a:solidFill>
            <a:srgbClr val="C8C9CF"/>
          </a:solidFill>
          <a:ln/>
        </p:spPr>
        <p:txBody>
          <a:bodyPr/>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endParaRPr lang="zh-TW" altLang="en-US" sz="1250"/>
          </a:p>
        </p:txBody>
      </p:sp>
      <p:sp>
        <p:nvSpPr>
          <p:cNvPr id="17" name="Shape 3">
            <a:extLst>
              <a:ext uri="{FF2B5EF4-FFF2-40B4-BE49-F238E27FC236}">
                <a16:creationId xmlns:a16="http://schemas.microsoft.com/office/drawing/2014/main" id="{A19B6475-18F9-B28F-1CC7-9C5DDAF1C79C}"/>
              </a:ext>
            </a:extLst>
          </p:cNvPr>
          <p:cNvSpPr/>
          <p:nvPr/>
        </p:nvSpPr>
        <p:spPr>
          <a:xfrm>
            <a:off x="5892298" y="1776607"/>
            <a:ext cx="370682" cy="370682"/>
          </a:xfrm>
          <a:prstGeom prst="roundRect">
            <a:avLst>
              <a:gd name="adj" fmla="val 18669"/>
            </a:avLst>
          </a:prstGeom>
          <a:solidFill>
            <a:srgbClr val="E2E3E9"/>
          </a:solidFill>
          <a:ln w="7620">
            <a:solidFill>
              <a:srgbClr val="C8C9CF"/>
            </a:solidFill>
            <a:prstDash val="solid"/>
          </a:ln>
        </p:spPr>
        <p:txBody>
          <a:bodyPr/>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endParaRPr lang="zh-TW" altLang="en-US" sz="1250"/>
          </a:p>
        </p:txBody>
      </p:sp>
      <p:sp>
        <p:nvSpPr>
          <p:cNvPr id="19" name="Text 4">
            <a:extLst>
              <a:ext uri="{FF2B5EF4-FFF2-40B4-BE49-F238E27FC236}">
                <a16:creationId xmlns:a16="http://schemas.microsoft.com/office/drawing/2014/main" id="{C1F2F4EA-4257-6568-C957-871EB041629F}"/>
              </a:ext>
            </a:extLst>
          </p:cNvPr>
          <p:cNvSpPr/>
          <p:nvPr/>
        </p:nvSpPr>
        <p:spPr>
          <a:xfrm>
            <a:off x="6029816" y="1838322"/>
            <a:ext cx="95647" cy="247154"/>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1917"/>
              </a:lnSpc>
              <a:buNone/>
            </a:pPr>
            <a:r>
              <a:rPr lang="en-US" sz="1917" dirty="0">
                <a:solidFill>
                  <a:srgbClr val="5B5F71"/>
                </a:solidFill>
                <a:latin typeface="Instrument Sans Semi Bold" pitchFamily="34" charset="0"/>
                <a:ea typeface="Instrument Sans Semi Bold" pitchFamily="34" charset="-122"/>
                <a:cs typeface="Instrument Sans Semi Bold" pitchFamily="34" charset="-120"/>
              </a:rPr>
              <a:t>1</a:t>
            </a:r>
            <a:endParaRPr lang="en-US" sz="1917" dirty="0"/>
          </a:p>
        </p:txBody>
      </p:sp>
      <p:sp>
        <p:nvSpPr>
          <p:cNvPr id="21" name="Text 5">
            <a:extLst>
              <a:ext uri="{FF2B5EF4-FFF2-40B4-BE49-F238E27FC236}">
                <a16:creationId xmlns:a16="http://schemas.microsoft.com/office/drawing/2014/main" id="{2CF75C83-D555-99F4-24D3-896AA5383553}"/>
              </a:ext>
            </a:extLst>
          </p:cNvPr>
          <p:cNvSpPr/>
          <p:nvPr/>
        </p:nvSpPr>
        <p:spPr>
          <a:xfrm>
            <a:off x="3111991" y="1755970"/>
            <a:ext cx="2059483" cy="257473"/>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r">
              <a:lnSpc>
                <a:spcPts val="2000"/>
              </a:lnSpc>
              <a:buNone/>
            </a:pPr>
            <a:r>
              <a:rPr lang="en-US" sz="1800" dirty="0">
                <a:latin typeface="Microsoft YaHei"/>
                <a:ea typeface="Microsoft YaHei"/>
                <a:cs typeface="Arial"/>
              </a:rPr>
              <a:t>接收特徵</a:t>
            </a:r>
          </a:p>
        </p:txBody>
      </p:sp>
      <p:sp>
        <p:nvSpPr>
          <p:cNvPr id="23" name="Text 6">
            <a:extLst>
              <a:ext uri="{FF2B5EF4-FFF2-40B4-BE49-F238E27FC236}">
                <a16:creationId xmlns:a16="http://schemas.microsoft.com/office/drawing/2014/main" id="{959BF336-CB71-F0A6-2C1B-4268B58BA293}"/>
              </a:ext>
            </a:extLst>
          </p:cNvPr>
          <p:cNvSpPr/>
          <p:nvPr/>
        </p:nvSpPr>
        <p:spPr>
          <a:xfrm>
            <a:off x="558299" y="2112264"/>
            <a:ext cx="4613176" cy="263624"/>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r">
              <a:lnSpc>
                <a:spcPts val="2042"/>
              </a:lnSpc>
              <a:buNone/>
            </a:pPr>
            <a:r>
              <a:rPr lang="en-US" sz="1200" dirty="0">
                <a:latin typeface="Microsoft YaHei"/>
                <a:ea typeface="Microsoft YaHei"/>
                <a:cs typeface="Arial"/>
              </a:rPr>
              <a:t>從生產環境接收原始特徵，例如操作、機器和車輛的特性。</a:t>
            </a:r>
          </a:p>
        </p:txBody>
      </p:sp>
      <p:sp>
        <p:nvSpPr>
          <p:cNvPr id="25" name="Shape 7">
            <a:extLst>
              <a:ext uri="{FF2B5EF4-FFF2-40B4-BE49-F238E27FC236}">
                <a16:creationId xmlns:a16="http://schemas.microsoft.com/office/drawing/2014/main" id="{6D153283-22A5-BDBC-3BA2-969F3127407F}"/>
              </a:ext>
            </a:extLst>
          </p:cNvPr>
          <p:cNvSpPr/>
          <p:nvPr/>
        </p:nvSpPr>
        <p:spPr>
          <a:xfrm>
            <a:off x="6243930" y="2776137"/>
            <a:ext cx="576659" cy="19050"/>
          </a:xfrm>
          <a:prstGeom prst="roundRect">
            <a:avLst>
              <a:gd name="adj" fmla="val 363264"/>
            </a:avLst>
          </a:prstGeom>
          <a:solidFill>
            <a:srgbClr val="C8C9CF"/>
          </a:solidFill>
          <a:ln/>
        </p:spPr>
        <p:txBody>
          <a:bodyPr/>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endParaRPr lang="zh-TW" altLang="en-US" sz="1250"/>
          </a:p>
        </p:txBody>
      </p:sp>
      <p:sp>
        <p:nvSpPr>
          <p:cNvPr id="29" name="Shape 8">
            <a:extLst>
              <a:ext uri="{FF2B5EF4-FFF2-40B4-BE49-F238E27FC236}">
                <a16:creationId xmlns:a16="http://schemas.microsoft.com/office/drawing/2014/main" id="{596E1636-B43F-C477-C245-BE007A019E25}"/>
              </a:ext>
            </a:extLst>
          </p:cNvPr>
          <p:cNvSpPr/>
          <p:nvPr/>
        </p:nvSpPr>
        <p:spPr>
          <a:xfrm>
            <a:off x="5892298" y="2600321"/>
            <a:ext cx="370682" cy="370682"/>
          </a:xfrm>
          <a:prstGeom prst="roundRect">
            <a:avLst>
              <a:gd name="adj" fmla="val 18669"/>
            </a:avLst>
          </a:prstGeom>
          <a:solidFill>
            <a:srgbClr val="E2E3E9"/>
          </a:solidFill>
          <a:ln w="7620">
            <a:solidFill>
              <a:srgbClr val="C8C9CF"/>
            </a:solidFill>
            <a:prstDash val="solid"/>
          </a:ln>
        </p:spPr>
        <p:txBody>
          <a:bodyPr/>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endParaRPr lang="zh-TW" altLang="en-US" sz="1250"/>
          </a:p>
        </p:txBody>
      </p:sp>
      <p:sp>
        <p:nvSpPr>
          <p:cNvPr id="31" name="Text 9">
            <a:extLst>
              <a:ext uri="{FF2B5EF4-FFF2-40B4-BE49-F238E27FC236}">
                <a16:creationId xmlns:a16="http://schemas.microsoft.com/office/drawing/2014/main" id="{C2527644-741E-C52D-C415-E158684E4263}"/>
              </a:ext>
            </a:extLst>
          </p:cNvPr>
          <p:cNvSpPr/>
          <p:nvPr/>
        </p:nvSpPr>
        <p:spPr>
          <a:xfrm>
            <a:off x="6008781" y="2662036"/>
            <a:ext cx="137617" cy="247154"/>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1917"/>
              </a:lnSpc>
              <a:buNone/>
            </a:pPr>
            <a:r>
              <a:rPr lang="en-US" sz="1917" dirty="0">
                <a:solidFill>
                  <a:srgbClr val="5B5F71"/>
                </a:solidFill>
                <a:latin typeface="Instrument Sans Semi Bold" pitchFamily="34" charset="0"/>
                <a:ea typeface="Instrument Sans Semi Bold" pitchFamily="34" charset="-122"/>
                <a:cs typeface="Instrument Sans Semi Bold" pitchFamily="34" charset="-120"/>
              </a:rPr>
              <a:t>2</a:t>
            </a:r>
            <a:endParaRPr lang="en-US" sz="1917" dirty="0"/>
          </a:p>
        </p:txBody>
      </p:sp>
      <p:sp>
        <p:nvSpPr>
          <p:cNvPr id="33" name="Text 10">
            <a:extLst>
              <a:ext uri="{FF2B5EF4-FFF2-40B4-BE49-F238E27FC236}">
                <a16:creationId xmlns:a16="http://schemas.microsoft.com/office/drawing/2014/main" id="{7194BC0E-D0A6-3C39-1074-29D0A87F7353}"/>
              </a:ext>
            </a:extLst>
          </p:cNvPr>
          <p:cNvSpPr/>
          <p:nvPr/>
        </p:nvSpPr>
        <p:spPr>
          <a:xfrm>
            <a:off x="6983804" y="2579684"/>
            <a:ext cx="2059483" cy="257473"/>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000"/>
              </a:lnSpc>
              <a:buNone/>
            </a:pPr>
            <a:r>
              <a:rPr lang="en-US" sz="1800">
                <a:latin typeface="Microsoft YaHei"/>
                <a:ea typeface="Microsoft YaHei"/>
                <a:cs typeface="Arial"/>
              </a:rPr>
              <a:t>構建異構圖</a:t>
            </a:r>
            <a:endParaRPr lang="en-US" sz="1800" dirty="0">
              <a:latin typeface="Microsoft YaHei"/>
              <a:ea typeface="Microsoft YaHei"/>
              <a:cs typeface="Arial"/>
            </a:endParaRPr>
          </a:p>
        </p:txBody>
      </p:sp>
      <p:sp>
        <p:nvSpPr>
          <p:cNvPr id="35" name="Text 11">
            <a:extLst>
              <a:ext uri="{FF2B5EF4-FFF2-40B4-BE49-F238E27FC236}">
                <a16:creationId xmlns:a16="http://schemas.microsoft.com/office/drawing/2014/main" id="{CF77B6E4-E09C-118C-E196-977D68988868}"/>
              </a:ext>
            </a:extLst>
          </p:cNvPr>
          <p:cNvSpPr/>
          <p:nvPr/>
        </p:nvSpPr>
        <p:spPr>
          <a:xfrm>
            <a:off x="6983804" y="2935978"/>
            <a:ext cx="4613176" cy="527248"/>
          </a:xfrm>
          <a:prstGeom prst="rect">
            <a:avLst/>
          </a:prstGeom>
          <a:noFill/>
          <a:ln/>
        </p:spPr>
        <p:txBody>
          <a:bodyPr wrap="squar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042"/>
              </a:lnSpc>
              <a:buNone/>
            </a:pPr>
            <a:r>
              <a:rPr lang="en-US" sz="1200" dirty="0">
                <a:latin typeface="Microsoft YaHei"/>
                <a:ea typeface="Microsoft YaHei"/>
                <a:cs typeface="Arial"/>
              </a:rPr>
              <a:t>基於接收到的特徵，構建一個異構圖，包含操作節點、機器節點和車輛節點。</a:t>
            </a:r>
          </a:p>
        </p:txBody>
      </p:sp>
      <p:sp>
        <p:nvSpPr>
          <p:cNvPr id="37" name="Shape 12">
            <a:extLst>
              <a:ext uri="{FF2B5EF4-FFF2-40B4-BE49-F238E27FC236}">
                <a16:creationId xmlns:a16="http://schemas.microsoft.com/office/drawing/2014/main" id="{14AB53CA-D00B-6CC7-1167-7A654ADE1712}"/>
              </a:ext>
            </a:extLst>
          </p:cNvPr>
          <p:cNvSpPr/>
          <p:nvPr/>
        </p:nvSpPr>
        <p:spPr>
          <a:xfrm>
            <a:off x="5334690" y="3517500"/>
            <a:ext cx="576659" cy="19050"/>
          </a:xfrm>
          <a:prstGeom prst="roundRect">
            <a:avLst>
              <a:gd name="adj" fmla="val 363264"/>
            </a:avLst>
          </a:prstGeom>
          <a:solidFill>
            <a:srgbClr val="C8C9CF"/>
          </a:solidFill>
          <a:ln/>
        </p:spPr>
        <p:txBody>
          <a:bodyPr/>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endParaRPr lang="zh-TW" altLang="en-US" sz="1250"/>
          </a:p>
        </p:txBody>
      </p:sp>
      <p:sp>
        <p:nvSpPr>
          <p:cNvPr id="39" name="Shape 13">
            <a:extLst>
              <a:ext uri="{FF2B5EF4-FFF2-40B4-BE49-F238E27FC236}">
                <a16:creationId xmlns:a16="http://schemas.microsoft.com/office/drawing/2014/main" id="{DD9A53B6-8ED4-3814-3CAB-43D17D56422E}"/>
              </a:ext>
            </a:extLst>
          </p:cNvPr>
          <p:cNvSpPr/>
          <p:nvPr/>
        </p:nvSpPr>
        <p:spPr>
          <a:xfrm>
            <a:off x="5892298" y="3341684"/>
            <a:ext cx="370682" cy="370682"/>
          </a:xfrm>
          <a:prstGeom prst="roundRect">
            <a:avLst>
              <a:gd name="adj" fmla="val 18669"/>
            </a:avLst>
          </a:prstGeom>
          <a:solidFill>
            <a:srgbClr val="E2E3E9"/>
          </a:solidFill>
          <a:ln w="7620">
            <a:solidFill>
              <a:srgbClr val="C8C9CF"/>
            </a:solidFill>
            <a:prstDash val="solid"/>
          </a:ln>
        </p:spPr>
        <p:txBody>
          <a:bodyPr/>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endParaRPr lang="zh-TW" altLang="en-US" sz="1250"/>
          </a:p>
        </p:txBody>
      </p:sp>
      <p:sp>
        <p:nvSpPr>
          <p:cNvPr id="41" name="Text 14">
            <a:extLst>
              <a:ext uri="{FF2B5EF4-FFF2-40B4-BE49-F238E27FC236}">
                <a16:creationId xmlns:a16="http://schemas.microsoft.com/office/drawing/2014/main" id="{9D7BE122-0DEB-355F-2F6C-C3E8E4E74AF8}"/>
              </a:ext>
            </a:extLst>
          </p:cNvPr>
          <p:cNvSpPr/>
          <p:nvPr/>
        </p:nvSpPr>
        <p:spPr>
          <a:xfrm>
            <a:off x="6006103" y="3403399"/>
            <a:ext cx="143073" cy="247154"/>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1917"/>
              </a:lnSpc>
              <a:buNone/>
            </a:pPr>
            <a:r>
              <a:rPr lang="en-US" sz="1917" dirty="0">
                <a:solidFill>
                  <a:srgbClr val="5B5F71"/>
                </a:solidFill>
                <a:latin typeface="Instrument Sans Semi Bold" pitchFamily="34" charset="0"/>
                <a:ea typeface="Instrument Sans Semi Bold" pitchFamily="34" charset="-122"/>
                <a:cs typeface="Instrument Sans Semi Bold" pitchFamily="34" charset="-120"/>
              </a:rPr>
              <a:t>3</a:t>
            </a:r>
            <a:endParaRPr lang="en-US" sz="1917" dirty="0"/>
          </a:p>
        </p:txBody>
      </p:sp>
      <p:sp>
        <p:nvSpPr>
          <p:cNvPr id="44" name="Text 15">
            <a:extLst>
              <a:ext uri="{FF2B5EF4-FFF2-40B4-BE49-F238E27FC236}">
                <a16:creationId xmlns:a16="http://schemas.microsoft.com/office/drawing/2014/main" id="{8174D9B1-4FAD-B3E3-AED4-56D910678454}"/>
              </a:ext>
            </a:extLst>
          </p:cNvPr>
          <p:cNvSpPr/>
          <p:nvPr/>
        </p:nvSpPr>
        <p:spPr>
          <a:xfrm>
            <a:off x="4599268" y="3385312"/>
            <a:ext cx="2059483" cy="257473"/>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2000"/>
              </a:lnSpc>
            </a:pPr>
            <a:r>
              <a:rPr lang="en-US" sz="1800" dirty="0">
                <a:latin typeface="Microsoft YaHei"/>
                <a:ea typeface="Microsoft YaHei"/>
                <a:cs typeface="Arial"/>
              </a:rPr>
              <a:t>圖編碼</a:t>
            </a:r>
          </a:p>
        </p:txBody>
      </p:sp>
      <p:sp>
        <p:nvSpPr>
          <p:cNvPr id="46" name="Text 16">
            <a:extLst>
              <a:ext uri="{FF2B5EF4-FFF2-40B4-BE49-F238E27FC236}">
                <a16:creationId xmlns:a16="http://schemas.microsoft.com/office/drawing/2014/main" id="{09744CCF-5F4C-948F-BED5-FC845D95335E}"/>
              </a:ext>
            </a:extLst>
          </p:cNvPr>
          <p:cNvSpPr/>
          <p:nvPr/>
        </p:nvSpPr>
        <p:spPr>
          <a:xfrm>
            <a:off x="558299" y="3677341"/>
            <a:ext cx="4613176" cy="263624"/>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gn="r">
              <a:lnSpc>
                <a:spcPts val="2042"/>
              </a:lnSpc>
            </a:pPr>
            <a:r>
              <a:rPr lang="en-US" sz="1200" dirty="0">
                <a:latin typeface="Microsoft YaHei"/>
                <a:ea typeface="Microsoft YaHei"/>
                <a:cs typeface="Arial"/>
              </a:rPr>
              <a:t>使用編碼器對異構圖進行編碼，提取圖的結構和特徵資訊。</a:t>
            </a:r>
          </a:p>
        </p:txBody>
      </p:sp>
      <p:sp>
        <p:nvSpPr>
          <p:cNvPr id="48" name="Shape 17">
            <a:extLst>
              <a:ext uri="{FF2B5EF4-FFF2-40B4-BE49-F238E27FC236}">
                <a16:creationId xmlns:a16="http://schemas.microsoft.com/office/drawing/2014/main" id="{C55472C1-C27A-C1F0-250D-B77796572920}"/>
              </a:ext>
            </a:extLst>
          </p:cNvPr>
          <p:cNvSpPr/>
          <p:nvPr/>
        </p:nvSpPr>
        <p:spPr>
          <a:xfrm>
            <a:off x="6243930" y="4258961"/>
            <a:ext cx="576659" cy="19050"/>
          </a:xfrm>
          <a:prstGeom prst="roundRect">
            <a:avLst>
              <a:gd name="adj" fmla="val 363264"/>
            </a:avLst>
          </a:prstGeom>
          <a:solidFill>
            <a:srgbClr val="C8C9CF"/>
          </a:solidFill>
          <a:ln/>
        </p:spPr>
        <p:txBody>
          <a:bodyPr/>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endParaRPr lang="zh-TW" altLang="en-US" sz="1250"/>
          </a:p>
        </p:txBody>
      </p:sp>
      <p:sp>
        <p:nvSpPr>
          <p:cNvPr id="50" name="Shape 18">
            <a:extLst>
              <a:ext uri="{FF2B5EF4-FFF2-40B4-BE49-F238E27FC236}">
                <a16:creationId xmlns:a16="http://schemas.microsoft.com/office/drawing/2014/main" id="{BE9D921A-5586-B367-5D1D-2B1FD755EE60}"/>
              </a:ext>
            </a:extLst>
          </p:cNvPr>
          <p:cNvSpPr/>
          <p:nvPr/>
        </p:nvSpPr>
        <p:spPr>
          <a:xfrm>
            <a:off x="5892298" y="4083145"/>
            <a:ext cx="370682" cy="370682"/>
          </a:xfrm>
          <a:prstGeom prst="roundRect">
            <a:avLst>
              <a:gd name="adj" fmla="val 18669"/>
            </a:avLst>
          </a:prstGeom>
          <a:solidFill>
            <a:srgbClr val="E2E3E9"/>
          </a:solidFill>
          <a:ln w="7620">
            <a:solidFill>
              <a:srgbClr val="C8C9CF"/>
            </a:solidFill>
            <a:prstDash val="solid"/>
          </a:ln>
        </p:spPr>
        <p:txBody>
          <a:bodyPr/>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endParaRPr lang="zh-TW" altLang="en-US" sz="1250"/>
          </a:p>
        </p:txBody>
      </p:sp>
      <p:sp>
        <p:nvSpPr>
          <p:cNvPr id="52" name="Text 19">
            <a:extLst>
              <a:ext uri="{FF2B5EF4-FFF2-40B4-BE49-F238E27FC236}">
                <a16:creationId xmlns:a16="http://schemas.microsoft.com/office/drawing/2014/main" id="{B5D0CB37-9AE4-4BB3-EBBA-66821E4FFBB0}"/>
              </a:ext>
            </a:extLst>
          </p:cNvPr>
          <p:cNvSpPr/>
          <p:nvPr/>
        </p:nvSpPr>
        <p:spPr>
          <a:xfrm>
            <a:off x="6001638" y="4144860"/>
            <a:ext cx="152003" cy="247154"/>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1917"/>
              </a:lnSpc>
              <a:buNone/>
            </a:pPr>
            <a:r>
              <a:rPr lang="en-US" sz="1917" dirty="0">
                <a:solidFill>
                  <a:srgbClr val="5B5F71"/>
                </a:solidFill>
                <a:latin typeface="Instrument Sans Semi Bold" pitchFamily="34" charset="0"/>
                <a:ea typeface="Instrument Sans Semi Bold" pitchFamily="34" charset="-122"/>
                <a:cs typeface="Instrument Sans Semi Bold" pitchFamily="34" charset="-120"/>
              </a:rPr>
              <a:t>4</a:t>
            </a:r>
            <a:endParaRPr lang="en-US" sz="1917" dirty="0"/>
          </a:p>
        </p:txBody>
      </p:sp>
      <p:sp>
        <p:nvSpPr>
          <p:cNvPr id="54" name="Text 20">
            <a:extLst>
              <a:ext uri="{FF2B5EF4-FFF2-40B4-BE49-F238E27FC236}">
                <a16:creationId xmlns:a16="http://schemas.microsoft.com/office/drawing/2014/main" id="{2C580E72-FED2-984C-1ADE-8FC7759D46DB}"/>
              </a:ext>
            </a:extLst>
          </p:cNvPr>
          <p:cNvSpPr/>
          <p:nvPr/>
        </p:nvSpPr>
        <p:spPr>
          <a:xfrm>
            <a:off x="6983804" y="4062508"/>
            <a:ext cx="2059483" cy="257473"/>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2000"/>
              </a:lnSpc>
            </a:pPr>
            <a:r>
              <a:rPr lang="en-US" sz="1800" dirty="0">
                <a:latin typeface="Microsoft YaHei"/>
                <a:ea typeface="Microsoft YaHei"/>
                <a:cs typeface="Arial"/>
              </a:rPr>
              <a:t>生成動作</a:t>
            </a:r>
          </a:p>
        </p:txBody>
      </p:sp>
      <p:sp>
        <p:nvSpPr>
          <p:cNvPr id="56" name="Text 21">
            <a:extLst>
              <a:ext uri="{FF2B5EF4-FFF2-40B4-BE49-F238E27FC236}">
                <a16:creationId xmlns:a16="http://schemas.microsoft.com/office/drawing/2014/main" id="{715F27C0-CCB5-A70B-8798-218A59FAB9CA}"/>
              </a:ext>
            </a:extLst>
          </p:cNvPr>
          <p:cNvSpPr/>
          <p:nvPr/>
        </p:nvSpPr>
        <p:spPr>
          <a:xfrm>
            <a:off x="6983804" y="4418802"/>
            <a:ext cx="4613176" cy="527248"/>
          </a:xfrm>
          <a:prstGeom prst="rect">
            <a:avLst/>
          </a:prstGeom>
          <a:noFill/>
          <a:ln/>
        </p:spPr>
        <p:txBody>
          <a:bodyPr wrap="squar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gn="r">
              <a:lnSpc>
                <a:spcPts val="2042"/>
              </a:lnSpc>
            </a:pPr>
            <a:r>
              <a:rPr lang="en-US" sz="1200" dirty="0">
                <a:latin typeface="Microsoft YaHei"/>
                <a:ea typeface="Microsoft YaHei"/>
                <a:cs typeface="Arial"/>
              </a:rPr>
              <a:t>解碼器根據編碼資訊，生成操作-機器-車輛（O-M-V）的組合動作。</a:t>
            </a:r>
          </a:p>
        </p:txBody>
      </p:sp>
      <p:sp>
        <p:nvSpPr>
          <p:cNvPr id="58" name="Shape 22">
            <a:extLst>
              <a:ext uri="{FF2B5EF4-FFF2-40B4-BE49-F238E27FC236}">
                <a16:creationId xmlns:a16="http://schemas.microsoft.com/office/drawing/2014/main" id="{B3BAE36D-D3E5-2EF2-1872-AFB09B88546D}"/>
              </a:ext>
            </a:extLst>
          </p:cNvPr>
          <p:cNvSpPr/>
          <p:nvPr/>
        </p:nvSpPr>
        <p:spPr>
          <a:xfrm>
            <a:off x="5334690" y="5000423"/>
            <a:ext cx="576659" cy="19050"/>
          </a:xfrm>
          <a:prstGeom prst="roundRect">
            <a:avLst>
              <a:gd name="adj" fmla="val 363264"/>
            </a:avLst>
          </a:prstGeom>
          <a:solidFill>
            <a:srgbClr val="C8C9CF"/>
          </a:solidFill>
          <a:ln/>
        </p:spPr>
        <p:txBody>
          <a:bodyPr/>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endParaRPr lang="zh-TW" altLang="en-US" sz="1250"/>
          </a:p>
        </p:txBody>
      </p:sp>
      <p:sp>
        <p:nvSpPr>
          <p:cNvPr id="60" name="Shape 23">
            <a:extLst>
              <a:ext uri="{FF2B5EF4-FFF2-40B4-BE49-F238E27FC236}">
                <a16:creationId xmlns:a16="http://schemas.microsoft.com/office/drawing/2014/main" id="{16A32BA7-8887-C8B4-2767-CA02CC375FE6}"/>
              </a:ext>
            </a:extLst>
          </p:cNvPr>
          <p:cNvSpPr/>
          <p:nvPr/>
        </p:nvSpPr>
        <p:spPr>
          <a:xfrm>
            <a:off x="5892298" y="4824607"/>
            <a:ext cx="370682" cy="370682"/>
          </a:xfrm>
          <a:prstGeom prst="roundRect">
            <a:avLst>
              <a:gd name="adj" fmla="val 18669"/>
            </a:avLst>
          </a:prstGeom>
          <a:solidFill>
            <a:srgbClr val="E2E3E9"/>
          </a:solidFill>
          <a:ln w="7620">
            <a:solidFill>
              <a:srgbClr val="C8C9CF"/>
            </a:solidFill>
            <a:prstDash val="solid"/>
          </a:ln>
        </p:spPr>
        <p:txBody>
          <a:bodyPr/>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endParaRPr lang="zh-TW" altLang="en-US" sz="1250"/>
          </a:p>
        </p:txBody>
      </p:sp>
      <p:sp>
        <p:nvSpPr>
          <p:cNvPr id="62" name="Text 24">
            <a:extLst>
              <a:ext uri="{FF2B5EF4-FFF2-40B4-BE49-F238E27FC236}">
                <a16:creationId xmlns:a16="http://schemas.microsoft.com/office/drawing/2014/main" id="{81A04443-D372-A55E-CE9E-13D2C79672F5}"/>
              </a:ext>
            </a:extLst>
          </p:cNvPr>
          <p:cNvSpPr/>
          <p:nvPr/>
        </p:nvSpPr>
        <p:spPr>
          <a:xfrm>
            <a:off x="6005805" y="4886322"/>
            <a:ext cx="143569" cy="247154"/>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1917"/>
              </a:lnSpc>
              <a:buNone/>
            </a:pPr>
            <a:r>
              <a:rPr lang="en-US" sz="1917" dirty="0">
                <a:solidFill>
                  <a:srgbClr val="5B5F71"/>
                </a:solidFill>
                <a:latin typeface="Instrument Sans Semi Bold" pitchFamily="34" charset="0"/>
                <a:ea typeface="Instrument Sans Semi Bold" pitchFamily="34" charset="-122"/>
                <a:cs typeface="Instrument Sans Semi Bold" pitchFamily="34" charset="-120"/>
              </a:rPr>
              <a:t>5</a:t>
            </a:r>
            <a:endParaRPr lang="en-US" sz="1917" dirty="0"/>
          </a:p>
        </p:txBody>
      </p:sp>
      <p:sp>
        <p:nvSpPr>
          <p:cNvPr id="64" name="Text 25">
            <a:extLst>
              <a:ext uri="{FF2B5EF4-FFF2-40B4-BE49-F238E27FC236}">
                <a16:creationId xmlns:a16="http://schemas.microsoft.com/office/drawing/2014/main" id="{DD6446C3-CA06-F6EA-B2E2-A2AF6F9E9622}"/>
              </a:ext>
            </a:extLst>
          </p:cNvPr>
          <p:cNvSpPr/>
          <p:nvPr/>
        </p:nvSpPr>
        <p:spPr>
          <a:xfrm>
            <a:off x="4140232" y="4822331"/>
            <a:ext cx="2059483" cy="257473"/>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2000"/>
              </a:lnSpc>
            </a:pPr>
            <a:r>
              <a:rPr lang="en-US" sz="1800" dirty="0">
                <a:latin typeface="Microsoft YaHei"/>
                <a:ea typeface="Microsoft YaHei"/>
                <a:cs typeface="Arial"/>
              </a:rPr>
              <a:t>更新圖結構</a:t>
            </a:r>
          </a:p>
        </p:txBody>
      </p:sp>
      <p:sp>
        <p:nvSpPr>
          <p:cNvPr id="66" name="Text 26">
            <a:extLst>
              <a:ext uri="{FF2B5EF4-FFF2-40B4-BE49-F238E27FC236}">
                <a16:creationId xmlns:a16="http://schemas.microsoft.com/office/drawing/2014/main" id="{EB17B51A-035C-9A13-E5A4-CA6F172A2332}"/>
              </a:ext>
            </a:extLst>
          </p:cNvPr>
          <p:cNvSpPr/>
          <p:nvPr/>
        </p:nvSpPr>
        <p:spPr>
          <a:xfrm>
            <a:off x="558299" y="5160265"/>
            <a:ext cx="4613176" cy="263624"/>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gn="r">
              <a:lnSpc>
                <a:spcPts val="2042"/>
              </a:lnSpc>
            </a:pPr>
            <a:r>
              <a:rPr lang="en-US" sz="1200" dirty="0">
                <a:latin typeface="Microsoft YaHei"/>
                <a:ea typeface="Microsoft YaHei"/>
                <a:cs typeface="Arial"/>
              </a:rPr>
              <a:t>每次執行動作後，更新異構圖結構以反映狀態變化。</a:t>
            </a:r>
          </a:p>
        </p:txBody>
      </p:sp>
      <p:sp>
        <p:nvSpPr>
          <p:cNvPr id="68" name="Shape 27">
            <a:extLst>
              <a:ext uri="{FF2B5EF4-FFF2-40B4-BE49-F238E27FC236}">
                <a16:creationId xmlns:a16="http://schemas.microsoft.com/office/drawing/2014/main" id="{2476125D-3E6E-A5E6-73BB-966CB355D146}"/>
              </a:ext>
            </a:extLst>
          </p:cNvPr>
          <p:cNvSpPr/>
          <p:nvPr/>
        </p:nvSpPr>
        <p:spPr>
          <a:xfrm>
            <a:off x="6243930" y="5741885"/>
            <a:ext cx="576659" cy="19050"/>
          </a:xfrm>
          <a:prstGeom prst="roundRect">
            <a:avLst>
              <a:gd name="adj" fmla="val 363264"/>
            </a:avLst>
          </a:prstGeom>
          <a:solidFill>
            <a:srgbClr val="C8C9CF"/>
          </a:solidFill>
          <a:ln/>
        </p:spPr>
        <p:txBody>
          <a:bodyPr/>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endParaRPr lang="zh-TW" altLang="en-US" sz="1250"/>
          </a:p>
        </p:txBody>
      </p:sp>
      <p:sp>
        <p:nvSpPr>
          <p:cNvPr id="70" name="Shape 28">
            <a:extLst>
              <a:ext uri="{FF2B5EF4-FFF2-40B4-BE49-F238E27FC236}">
                <a16:creationId xmlns:a16="http://schemas.microsoft.com/office/drawing/2014/main" id="{BD9F695D-6AE0-23DC-F1BF-C072E7F7142F}"/>
              </a:ext>
            </a:extLst>
          </p:cNvPr>
          <p:cNvSpPr/>
          <p:nvPr/>
        </p:nvSpPr>
        <p:spPr>
          <a:xfrm>
            <a:off x="5892298" y="5566069"/>
            <a:ext cx="370682" cy="370682"/>
          </a:xfrm>
          <a:prstGeom prst="roundRect">
            <a:avLst>
              <a:gd name="adj" fmla="val 18669"/>
            </a:avLst>
          </a:prstGeom>
          <a:solidFill>
            <a:srgbClr val="E2E3E9"/>
          </a:solidFill>
          <a:ln w="7620">
            <a:solidFill>
              <a:srgbClr val="C8C9CF"/>
            </a:solidFill>
            <a:prstDash val="solid"/>
          </a:ln>
        </p:spPr>
        <p:txBody>
          <a:bodyPr/>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endParaRPr lang="zh-TW" altLang="en-US" sz="1250"/>
          </a:p>
        </p:txBody>
      </p:sp>
      <p:sp>
        <p:nvSpPr>
          <p:cNvPr id="72" name="Text 29">
            <a:extLst>
              <a:ext uri="{FF2B5EF4-FFF2-40B4-BE49-F238E27FC236}">
                <a16:creationId xmlns:a16="http://schemas.microsoft.com/office/drawing/2014/main" id="{14FFCB9B-F6DA-34BE-0463-5407B73CF67B}"/>
              </a:ext>
            </a:extLst>
          </p:cNvPr>
          <p:cNvSpPr/>
          <p:nvPr/>
        </p:nvSpPr>
        <p:spPr>
          <a:xfrm>
            <a:off x="6001638" y="5627784"/>
            <a:ext cx="152003" cy="247154"/>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1917"/>
              </a:lnSpc>
              <a:buNone/>
            </a:pPr>
            <a:r>
              <a:rPr lang="en-US" sz="1917" dirty="0">
                <a:solidFill>
                  <a:srgbClr val="5B5F71"/>
                </a:solidFill>
                <a:latin typeface="Instrument Sans Semi Bold" pitchFamily="34" charset="0"/>
                <a:ea typeface="Instrument Sans Semi Bold" pitchFamily="34" charset="-122"/>
                <a:cs typeface="Instrument Sans Semi Bold" pitchFamily="34" charset="-120"/>
              </a:rPr>
              <a:t>6</a:t>
            </a:r>
            <a:endParaRPr lang="en-US" sz="1917" dirty="0"/>
          </a:p>
        </p:txBody>
      </p:sp>
      <p:sp>
        <p:nvSpPr>
          <p:cNvPr id="74" name="Text 30">
            <a:extLst>
              <a:ext uri="{FF2B5EF4-FFF2-40B4-BE49-F238E27FC236}">
                <a16:creationId xmlns:a16="http://schemas.microsoft.com/office/drawing/2014/main" id="{8C74B7C8-2806-CD13-BEE8-FE3CEAB40A84}"/>
              </a:ext>
            </a:extLst>
          </p:cNvPr>
          <p:cNvSpPr/>
          <p:nvPr/>
        </p:nvSpPr>
        <p:spPr>
          <a:xfrm>
            <a:off x="6983804" y="5545432"/>
            <a:ext cx="2059483" cy="257473"/>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2000"/>
              </a:lnSpc>
            </a:pPr>
            <a:r>
              <a:rPr lang="en-US" sz="1800" dirty="0">
                <a:latin typeface="Microsoft YaHei"/>
                <a:ea typeface="Microsoft YaHei"/>
                <a:cs typeface="Arial"/>
              </a:rPr>
              <a:t>重複流程</a:t>
            </a:r>
          </a:p>
        </p:txBody>
      </p:sp>
      <p:sp>
        <p:nvSpPr>
          <p:cNvPr id="76" name="Text 31">
            <a:extLst>
              <a:ext uri="{FF2B5EF4-FFF2-40B4-BE49-F238E27FC236}">
                <a16:creationId xmlns:a16="http://schemas.microsoft.com/office/drawing/2014/main" id="{C379303F-E588-13BB-4CEF-D2DEB5A1EE9E}"/>
              </a:ext>
            </a:extLst>
          </p:cNvPr>
          <p:cNvSpPr/>
          <p:nvPr/>
        </p:nvSpPr>
        <p:spPr>
          <a:xfrm>
            <a:off x="4844696" y="5874185"/>
            <a:ext cx="4613176" cy="263624"/>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gn="r">
              <a:lnSpc>
                <a:spcPts val="2042"/>
              </a:lnSpc>
            </a:pPr>
            <a:r>
              <a:rPr lang="en-US" sz="1200" dirty="0">
                <a:latin typeface="Microsoft YaHei"/>
                <a:ea typeface="Microsoft YaHei"/>
                <a:cs typeface="Arial"/>
              </a:rPr>
              <a:t>重複上述過程，直到所有操作完成。</a:t>
            </a:r>
            <a:endParaRPr lang="en-US" sz="1200">
              <a:latin typeface="Microsoft YaHei"/>
              <a:ea typeface="Microsoft YaHei"/>
              <a:cs typeface="Arial"/>
            </a:endParaRPr>
          </a:p>
        </p:txBody>
      </p:sp>
      <p:sp>
        <p:nvSpPr>
          <p:cNvPr id="77" name="投影片編號版面配置區 76">
            <a:extLst>
              <a:ext uri="{FF2B5EF4-FFF2-40B4-BE49-F238E27FC236}">
                <a16:creationId xmlns:a16="http://schemas.microsoft.com/office/drawing/2014/main" id="{7A713075-645E-8529-7D18-34DAA8F3B796}"/>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20</a:t>
            </a:fld>
            <a:endParaRPr lang="zh-TW" altLang="en-US"/>
          </a:p>
        </p:txBody>
      </p:sp>
    </p:spTree>
    <p:extLst>
      <p:ext uri="{BB962C8B-B14F-4D97-AF65-F5344CB8AC3E}">
        <p14:creationId xmlns:p14="http://schemas.microsoft.com/office/powerpoint/2010/main" val="189492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1">
            <a:extLst>
              <a:ext uri="{FF2B5EF4-FFF2-40B4-BE49-F238E27FC236}">
                <a16:creationId xmlns:a16="http://schemas.microsoft.com/office/drawing/2014/main" id="{635D1BD3-467B-98CF-DC5C-6A658AB05110}"/>
              </a:ext>
            </a:extLst>
          </p:cNvPr>
          <p:cNvSpPr/>
          <p:nvPr/>
        </p:nvSpPr>
        <p:spPr>
          <a:xfrm>
            <a:off x="689034" y="1710847"/>
            <a:ext cx="2362696" cy="295275"/>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292"/>
              </a:lnSpc>
              <a:buNone/>
            </a:pPr>
            <a:r>
              <a:rPr lang="en-US" sz="2400" b="1" dirty="0">
                <a:solidFill>
                  <a:schemeClr val="tx2">
                    <a:lumMod val="90000"/>
                    <a:lumOff val="10000"/>
                  </a:schemeClr>
                </a:solidFill>
                <a:latin typeface="Microsoft YaHei"/>
                <a:ea typeface="宋体"/>
                <a:cs typeface="Arial"/>
              </a:rPr>
              <a:t>傳統圖的局限</a:t>
            </a:r>
          </a:p>
        </p:txBody>
      </p:sp>
      <p:sp>
        <p:nvSpPr>
          <p:cNvPr id="40" name="Text 2">
            <a:extLst>
              <a:ext uri="{FF2B5EF4-FFF2-40B4-BE49-F238E27FC236}">
                <a16:creationId xmlns:a16="http://schemas.microsoft.com/office/drawing/2014/main" id="{B47E6829-1995-7914-03AF-957FC1915901}"/>
              </a:ext>
            </a:extLst>
          </p:cNvPr>
          <p:cNvSpPr/>
          <p:nvPr/>
        </p:nvSpPr>
        <p:spPr>
          <a:xfrm>
            <a:off x="689034" y="2167591"/>
            <a:ext cx="5203924" cy="604838"/>
          </a:xfrm>
          <a:prstGeom prst="rect">
            <a:avLst/>
          </a:prstGeom>
          <a:noFill/>
          <a:ln/>
        </p:spPr>
        <p:txBody>
          <a:bodyPr wrap="squar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75"/>
              </a:lnSpc>
              <a:buNone/>
            </a:pPr>
            <a:r>
              <a:rPr lang="en-US" sz="1800" dirty="0">
                <a:latin typeface="Microsoft YaHei"/>
                <a:ea typeface="Microsoft YaHei"/>
                <a:cs typeface="Arial"/>
              </a:rPr>
              <a:t>傳統圖結構無法有效表示車輛屬性，且圖密度高，導致性能下降。</a:t>
            </a:r>
          </a:p>
        </p:txBody>
      </p:sp>
      <p:sp>
        <p:nvSpPr>
          <p:cNvPr id="45" name="Text 3">
            <a:extLst>
              <a:ext uri="{FF2B5EF4-FFF2-40B4-BE49-F238E27FC236}">
                <a16:creationId xmlns:a16="http://schemas.microsoft.com/office/drawing/2014/main" id="{33B56357-862B-3951-1172-C2FF1760A354}"/>
              </a:ext>
            </a:extLst>
          </p:cNvPr>
          <p:cNvSpPr/>
          <p:nvPr/>
        </p:nvSpPr>
        <p:spPr>
          <a:xfrm>
            <a:off x="6332935" y="1710847"/>
            <a:ext cx="2362696" cy="295275"/>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292"/>
              </a:lnSpc>
              <a:buNone/>
            </a:pPr>
            <a:r>
              <a:rPr lang="en-US" sz="2400" b="1" dirty="0">
                <a:solidFill>
                  <a:schemeClr val="tx2">
                    <a:lumMod val="90000"/>
                    <a:lumOff val="10000"/>
                  </a:schemeClr>
                </a:solidFill>
                <a:latin typeface="Microsoft YaHei"/>
                <a:ea typeface="宋体"/>
                <a:cs typeface="Arial"/>
              </a:rPr>
              <a:t>新異構圖設計</a:t>
            </a:r>
          </a:p>
        </p:txBody>
      </p:sp>
      <p:sp>
        <p:nvSpPr>
          <p:cNvPr id="49" name="Text 4">
            <a:extLst>
              <a:ext uri="{FF2B5EF4-FFF2-40B4-BE49-F238E27FC236}">
                <a16:creationId xmlns:a16="http://schemas.microsoft.com/office/drawing/2014/main" id="{4718BE4E-32C4-FA7E-8060-AFB2D02DF1E3}"/>
              </a:ext>
            </a:extLst>
          </p:cNvPr>
          <p:cNvSpPr/>
          <p:nvPr/>
        </p:nvSpPr>
        <p:spPr>
          <a:xfrm>
            <a:off x="6332935" y="2167591"/>
            <a:ext cx="5203924" cy="907257"/>
          </a:xfrm>
          <a:prstGeom prst="rect">
            <a:avLst/>
          </a:prstGeom>
          <a:noFill/>
          <a:ln/>
        </p:spPr>
        <p:txBody>
          <a:bodyPr wrap="squar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75"/>
              </a:lnSpc>
              <a:buNone/>
            </a:pPr>
            <a:r>
              <a:rPr lang="en-US" sz="1800" dirty="0">
                <a:latin typeface="Microsoft YaHei"/>
                <a:ea typeface="Microsoft YaHei"/>
                <a:cs typeface="Arial"/>
              </a:rPr>
              <a:t>HGS 使用一個新的異構圖設計，包含操作節點（O）、機器節點（M）和車輛節點（V），並新增兼容的機器邊（Em）與車輛邊（Ev）。</a:t>
            </a:r>
          </a:p>
        </p:txBody>
      </p:sp>
      <p:grpSp>
        <p:nvGrpSpPr>
          <p:cNvPr id="57" name="组合 2">
            <a:extLst>
              <a:ext uri="{FF2B5EF4-FFF2-40B4-BE49-F238E27FC236}">
                <a16:creationId xmlns:a16="http://schemas.microsoft.com/office/drawing/2014/main" id="{123584CE-500D-973F-8533-753406F34643}"/>
              </a:ext>
            </a:extLst>
          </p:cNvPr>
          <p:cNvGrpSpPr/>
          <p:nvPr/>
        </p:nvGrpSpPr>
        <p:grpSpPr>
          <a:xfrm>
            <a:off x="1095005" y="579918"/>
            <a:ext cx="7717687" cy="832024"/>
            <a:chOff x="1971675" y="1477914"/>
            <a:chExt cx="5299780" cy="1521405"/>
          </a:xfrm>
        </p:grpSpPr>
        <p:sp>
          <p:nvSpPr>
            <p:cNvPr id="53" name="矩形 52">
              <a:extLst>
                <a:ext uri="{FF2B5EF4-FFF2-40B4-BE49-F238E27FC236}">
                  <a16:creationId xmlns:a16="http://schemas.microsoft.com/office/drawing/2014/main" id="{31D0C3A2-3D4E-4324-C2EB-88B9D43FDF18}"/>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55" name="矩形 54">
              <a:extLst>
                <a:ext uri="{FF2B5EF4-FFF2-40B4-BE49-F238E27FC236}">
                  <a16:creationId xmlns:a16="http://schemas.microsoft.com/office/drawing/2014/main" id="{B8854868-2627-3574-AE48-C39A078B056A}"/>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61" name="文本框 41">
            <a:extLst>
              <a:ext uri="{FF2B5EF4-FFF2-40B4-BE49-F238E27FC236}">
                <a16:creationId xmlns:a16="http://schemas.microsoft.com/office/drawing/2014/main" id="{009DF328-213C-22CD-0E62-1E26794161A2}"/>
              </a:ext>
            </a:extLst>
          </p:cNvPr>
          <p:cNvSpPr txBox="1"/>
          <p:nvPr/>
        </p:nvSpPr>
        <p:spPr>
          <a:xfrm>
            <a:off x="1093747" y="544060"/>
            <a:ext cx="9670033" cy="1046440"/>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sz="3200" b="1">
                <a:solidFill>
                  <a:srgbClr val="1F1F1F"/>
                </a:solidFill>
                <a:latin typeface="Arial"/>
                <a:ea typeface="微软雅黑"/>
                <a:cs typeface="Arial"/>
              </a:rPr>
              <a:t>異構圖排程</a:t>
            </a:r>
            <a:endParaRPr lang="zh-TW" sz="3200">
              <a:solidFill>
                <a:srgbClr val="000000"/>
              </a:solidFill>
              <a:latin typeface="Arial"/>
              <a:ea typeface="微软雅黑"/>
              <a:cs typeface="Arial"/>
            </a:endParaRPr>
          </a:p>
          <a:p>
            <a:pPr>
              <a:spcBef>
                <a:spcPts val="0"/>
              </a:spcBef>
              <a:spcAft>
                <a:spcPts val="0"/>
              </a:spcAft>
            </a:pPr>
            <a:r>
              <a:rPr lang="zh-TW" sz="1500" b="1">
                <a:solidFill>
                  <a:srgbClr val="1F1F1F"/>
                </a:solidFill>
                <a:latin typeface="Arial"/>
                <a:ea typeface="微软雅黑"/>
                <a:cs typeface="Arial"/>
              </a:rPr>
              <a:t>(</a:t>
            </a:r>
            <a:r>
              <a:rPr lang="en-US" sz="1500" b="1">
                <a:solidFill>
                  <a:srgbClr val="1F1F1F"/>
                </a:solidFill>
                <a:latin typeface="Arial"/>
                <a:ea typeface="微软雅黑"/>
                <a:cs typeface="Arial"/>
              </a:rPr>
              <a:t>Heterogeneous graph </a:t>
            </a:r>
            <a:r>
              <a:rPr lang="en-US" sz="1500" b="1" err="1">
                <a:solidFill>
                  <a:srgbClr val="1F1F1F"/>
                </a:solidFill>
                <a:latin typeface="Arial"/>
                <a:ea typeface="微软雅黑"/>
                <a:cs typeface="Arial"/>
              </a:rPr>
              <a:t>schedule,HGS</a:t>
            </a:r>
            <a:r>
              <a:rPr lang="en-US" sz="1500" b="1" dirty="0">
                <a:solidFill>
                  <a:srgbClr val="1F1F1F"/>
                </a:solidFill>
                <a:latin typeface="Arial"/>
                <a:ea typeface="微软雅黑"/>
                <a:cs typeface="Arial"/>
              </a:rPr>
              <a:t>)</a:t>
            </a:r>
            <a:endParaRPr lang="zh-TW" altLang="en-US" sz="1500">
              <a:solidFill>
                <a:srgbClr val="000000"/>
              </a:solidFill>
              <a:latin typeface="Arial"/>
              <a:ea typeface="微软雅黑"/>
              <a:cs typeface="Arial"/>
            </a:endParaRPr>
          </a:p>
          <a:p>
            <a:pPr>
              <a:spcBef>
                <a:spcPts val="0"/>
              </a:spcBef>
              <a:spcAft>
                <a:spcPts val="0"/>
              </a:spcAft>
            </a:pPr>
            <a:endParaRPr lang="en-US" altLang="zh-TW" sz="1500" b="1">
              <a:solidFill>
                <a:srgbClr val="1F1F1F"/>
              </a:solidFill>
              <a:cs typeface="Arial"/>
            </a:endParaRPr>
          </a:p>
        </p:txBody>
      </p:sp>
      <p:pic>
        <p:nvPicPr>
          <p:cNvPr id="65" name="圖片 64" descr="一張含有 圖表, 行, 圓形, 字型 的圖片&#10;&#10;自動產生的描述">
            <a:extLst>
              <a:ext uri="{FF2B5EF4-FFF2-40B4-BE49-F238E27FC236}">
                <a16:creationId xmlns:a16="http://schemas.microsoft.com/office/drawing/2014/main" id="{3B883113-7C1D-B99A-2B1E-369CE8418AA1}"/>
              </a:ext>
            </a:extLst>
          </p:cNvPr>
          <p:cNvPicPr>
            <a:picLocks noChangeAspect="1"/>
          </p:cNvPicPr>
          <p:nvPr/>
        </p:nvPicPr>
        <p:blipFill>
          <a:blip r:embed="rId4"/>
          <a:stretch>
            <a:fillRect/>
          </a:stretch>
        </p:blipFill>
        <p:spPr>
          <a:xfrm>
            <a:off x="690218" y="3424869"/>
            <a:ext cx="4605394" cy="2514599"/>
          </a:xfrm>
          <a:prstGeom prst="rect">
            <a:avLst/>
          </a:prstGeom>
        </p:spPr>
      </p:pic>
      <p:pic>
        <p:nvPicPr>
          <p:cNvPr id="69" name="圖片 68" descr="一張含有 圓形, 行, 螢幕擷取畫面, 圖表 的圖片&#10;&#10;自動產生的描述">
            <a:extLst>
              <a:ext uri="{FF2B5EF4-FFF2-40B4-BE49-F238E27FC236}">
                <a16:creationId xmlns:a16="http://schemas.microsoft.com/office/drawing/2014/main" id="{501F4EA3-3508-6E65-24D1-C17AE36197BA}"/>
              </a:ext>
            </a:extLst>
          </p:cNvPr>
          <p:cNvPicPr>
            <a:picLocks noChangeAspect="1"/>
          </p:cNvPicPr>
          <p:nvPr/>
        </p:nvPicPr>
        <p:blipFill>
          <a:blip r:embed="rId5"/>
          <a:stretch>
            <a:fillRect/>
          </a:stretch>
        </p:blipFill>
        <p:spPr>
          <a:xfrm>
            <a:off x="6337396" y="3424811"/>
            <a:ext cx="2565208" cy="3129823"/>
          </a:xfrm>
          <a:prstGeom prst="rect">
            <a:avLst/>
          </a:prstGeom>
        </p:spPr>
      </p:pic>
      <p:sp>
        <p:nvSpPr>
          <p:cNvPr id="71" name="投影片編號版面配置區 70">
            <a:extLst>
              <a:ext uri="{FF2B5EF4-FFF2-40B4-BE49-F238E27FC236}">
                <a16:creationId xmlns:a16="http://schemas.microsoft.com/office/drawing/2014/main" id="{1791DDD0-8C1A-0693-4F3C-02C1CEF0A37A}"/>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21</a:t>
            </a:fld>
            <a:endParaRPr lang="zh-TW" altLang="en-US"/>
          </a:p>
        </p:txBody>
      </p:sp>
    </p:spTree>
    <p:extLst>
      <p:ext uri="{BB962C8B-B14F-4D97-AF65-F5344CB8AC3E}">
        <p14:creationId xmlns:p14="http://schemas.microsoft.com/office/powerpoint/2010/main" val="1368897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A6C513D9-FA85-AAA8-6880-339CC6DFBACC}"/>
              </a:ext>
            </a:extLst>
          </p:cNvPr>
          <p:cNvSpPr/>
          <p:nvPr/>
        </p:nvSpPr>
        <p:spPr>
          <a:xfrm>
            <a:off x="2889983" y="1903065"/>
            <a:ext cx="3054053" cy="2009081"/>
          </a:xfrm>
          <a:prstGeom prst="roundRect">
            <a:avLst>
              <a:gd name="adj" fmla="val 3952"/>
            </a:avLst>
          </a:prstGeom>
          <a:solidFill>
            <a:srgbClr val="E2E3E9"/>
          </a:solidFill>
          <a:ln w="7620">
            <a:solidFill>
              <a:srgbClr val="C8C9CF"/>
            </a:solidFill>
            <a:prstDash val="solid"/>
          </a:ln>
        </p:spPr>
        <p:txBody>
          <a:bodyPr/>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endParaRPr lang="zh-TW" altLang="en-US" sz="1250"/>
          </a:p>
        </p:txBody>
      </p:sp>
      <p:sp>
        <p:nvSpPr>
          <p:cNvPr id="5" name="Text 2">
            <a:extLst>
              <a:ext uri="{FF2B5EF4-FFF2-40B4-BE49-F238E27FC236}">
                <a16:creationId xmlns:a16="http://schemas.microsoft.com/office/drawing/2014/main" id="{7850D729-18E2-8210-5370-CB30692F6688}"/>
              </a:ext>
            </a:extLst>
          </p:cNvPr>
          <p:cNvSpPr/>
          <p:nvPr/>
        </p:nvSpPr>
        <p:spPr>
          <a:xfrm>
            <a:off x="3085345" y="2098427"/>
            <a:ext cx="2362696" cy="295275"/>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2292"/>
              </a:lnSpc>
            </a:pPr>
            <a:r>
              <a:rPr lang="en-US" sz="2400" b="1" err="1">
                <a:latin typeface="Microsoft YaHei"/>
                <a:ea typeface="宋体"/>
                <a:cs typeface="Arial"/>
              </a:rPr>
              <a:t>狀態</a:t>
            </a:r>
          </a:p>
        </p:txBody>
      </p:sp>
      <p:sp>
        <p:nvSpPr>
          <p:cNvPr id="7" name="Text 3">
            <a:extLst>
              <a:ext uri="{FF2B5EF4-FFF2-40B4-BE49-F238E27FC236}">
                <a16:creationId xmlns:a16="http://schemas.microsoft.com/office/drawing/2014/main" id="{9A65DF91-E12C-6E2B-116D-6CDD6E1B97F8}"/>
              </a:ext>
            </a:extLst>
          </p:cNvPr>
          <p:cNvSpPr/>
          <p:nvPr/>
        </p:nvSpPr>
        <p:spPr>
          <a:xfrm>
            <a:off x="3042214" y="2435222"/>
            <a:ext cx="2864611" cy="1339071"/>
          </a:xfrm>
          <a:prstGeom prst="rect">
            <a:avLst/>
          </a:prstGeom>
          <a:noFill/>
          <a:ln/>
        </p:spPr>
        <p:txBody>
          <a:bodyPr wrap="squar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75"/>
              </a:lnSpc>
              <a:buNone/>
            </a:pPr>
            <a:r>
              <a:rPr lang="en-US" sz="1800" err="1">
                <a:latin typeface="Microsoft YaHei"/>
                <a:ea typeface="Microsoft YaHei"/>
                <a:cs typeface="Arial"/>
              </a:rPr>
              <a:t>狀態用異構圖表示，每個</a:t>
            </a:r>
            <a:r>
              <a:rPr lang="en-US" sz="1800" b="1" err="1">
                <a:latin typeface="Microsoft YaHei"/>
                <a:ea typeface="Microsoft YaHei"/>
                <a:cs typeface="Arial"/>
              </a:rPr>
              <a:t>節點和邊都包含特徵向量</a:t>
            </a:r>
            <a:r>
              <a:rPr lang="en-US" sz="1800" err="1">
                <a:latin typeface="Microsoft YaHei"/>
                <a:ea typeface="Microsoft YaHei"/>
                <a:cs typeface="Arial"/>
              </a:rPr>
              <a:t>，例如節點的狀態、鄰近節點數量、加工時間等</a:t>
            </a:r>
            <a:r>
              <a:rPr lang="en-US" sz="1800" dirty="0">
                <a:latin typeface="Microsoft YaHei"/>
                <a:ea typeface="Microsoft YaHei"/>
                <a:cs typeface="Arial"/>
              </a:rPr>
              <a:t>。</a:t>
            </a:r>
          </a:p>
        </p:txBody>
      </p:sp>
      <p:sp>
        <p:nvSpPr>
          <p:cNvPr id="9" name="Shape 4">
            <a:extLst>
              <a:ext uri="{FF2B5EF4-FFF2-40B4-BE49-F238E27FC236}">
                <a16:creationId xmlns:a16="http://schemas.microsoft.com/office/drawing/2014/main" id="{523DE6B8-B642-0EB8-0129-9DA238641435}"/>
              </a:ext>
            </a:extLst>
          </p:cNvPr>
          <p:cNvSpPr/>
          <p:nvPr/>
        </p:nvSpPr>
        <p:spPr>
          <a:xfrm>
            <a:off x="6133047" y="1903065"/>
            <a:ext cx="3054053" cy="2009081"/>
          </a:xfrm>
          <a:prstGeom prst="roundRect">
            <a:avLst>
              <a:gd name="adj" fmla="val 3952"/>
            </a:avLst>
          </a:prstGeom>
          <a:solidFill>
            <a:srgbClr val="E2E3E9"/>
          </a:solidFill>
          <a:ln w="7620">
            <a:solidFill>
              <a:srgbClr val="C8C9CF"/>
            </a:solidFill>
            <a:prstDash val="solid"/>
          </a:ln>
        </p:spPr>
        <p:txBody>
          <a:bodyPr/>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endParaRPr lang="zh-TW" altLang="en-US" sz="1250"/>
          </a:p>
        </p:txBody>
      </p:sp>
      <p:sp>
        <p:nvSpPr>
          <p:cNvPr id="11" name="Text 5">
            <a:extLst>
              <a:ext uri="{FF2B5EF4-FFF2-40B4-BE49-F238E27FC236}">
                <a16:creationId xmlns:a16="http://schemas.microsoft.com/office/drawing/2014/main" id="{95003D39-941D-9E2F-90AA-7B90AB0F3BBD}"/>
              </a:ext>
            </a:extLst>
          </p:cNvPr>
          <p:cNvSpPr/>
          <p:nvPr/>
        </p:nvSpPr>
        <p:spPr>
          <a:xfrm>
            <a:off x="6328409" y="2098427"/>
            <a:ext cx="2362696" cy="295275"/>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2292"/>
              </a:lnSpc>
            </a:pPr>
            <a:r>
              <a:rPr lang="en-US" sz="2400" b="1" err="1">
                <a:latin typeface="Microsoft YaHei"/>
                <a:ea typeface="宋体"/>
                <a:cs typeface="Arial"/>
              </a:rPr>
              <a:t>動作</a:t>
            </a:r>
            <a:endParaRPr lang="en-US" sz="2400" b="1">
              <a:latin typeface="Microsoft YaHei"/>
              <a:ea typeface="宋体"/>
              <a:cs typeface="Arial"/>
            </a:endParaRPr>
          </a:p>
        </p:txBody>
      </p:sp>
      <p:sp>
        <p:nvSpPr>
          <p:cNvPr id="13" name="Text 6">
            <a:extLst>
              <a:ext uri="{FF2B5EF4-FFF2-40B4-BE49-F238E27FC236}">
                <a16:creationId xmlns:a16="http://schemas.microsoft.com/office/drawing/2014/main" id="{181852C0-9C9C-FDE9-B5B2-C3CC12037785}"/>
              </a:ext>
            </a:extLst>
          </p:cNvPr>
          <p:cNvSpPr/>
          <p:nvPr/>
        </p:nvSpPr>
        <p:spPr>
          <a:xfrm>
            <a:off x="6328409" y="2507109"/>
            <a:ext cx="2663329" cy="604838"/>
          </a:xfrm>
          <a:prstGeom prst="rect">
            <a:avLst/>
          </a:prstGeom>
          <a:noFill/>
          <a:ln/>
        </p:spPr>
        <p:txBody>
          <a:bodyPr wrap="squar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75"/>
              </a:lnSpc>
              <a:buNone/>
            </a:pPr>
            <a:r>
              <a:rPr lang="en-US" sz="1800" err="1">
                <a:latin typeface="Microsoft YaHei"/>
                <a:ea typeface="Microsoft YaHei"/>
                <a:cs typeface="Arial"/>
              </a:rPr>
              <a:t>動作定義為選擇一個</a:t>
            </a:r>
            <a:r>
              <a:rPr lang="en-US" sz="1800" b="1" err="1">
                <a:latin typeface="Microsoft YaHei"/>
                <a:ea typeface="Microsoft YaHei"/>
                <a:cs typeface="Arial"/>
              </a:rPr>
              <a:t>操作節點</a:t>
            </a:r>
            <a:r>
              <a:rPr lang="en-US" sz="1800" err="1">
                <a:latin typeface="Microsoft YaHei"/>
                <a:ea typeface="Microsoft YaHei"/>
                <a:cs typeface="Arial"/>
              </a:rPr>
              <a:t>、</a:t>
            </a:r>
            <a:r>
              <a:rPr lang="en-US" sz="1800" b="1" err="1">
                <a:latin typeface="Microsoft YaHei"/>
                <a:ea typeface="Microsoft YaHei"/>
                <a:cs typeface="Arial"/>
              </a:rPr>
              <a:t>一台機器</a:t>
            </a:r>
            <a:r>
              <a:rPr lang="en-US" sz="1800" err="1">
                <a:latin typeface="Microsoft YaHei"/>
                <a:ea typeface="Microsoft YaHei"/>
                <a:cs typeface="Arial"/>
              </a:rPr>
              <a:t>及</a:t>
            </a:r>
            <a:r>
              <a:rPr lang="en-US" sz="1800" b="1" err="1">
                <a:latin typeface="Microsoft YaHei"/>
                <a:ea typeface="Microsoft YaHei"/>
                <a:cs typeface="Arial"/>
              </a:rPr>
              <a:t>一輛車輛</a:t>
            </a:r>
            <a:r>
              <a:rPr lang="en-US" sz="1800" err="1">
                <a:latin typeface="Microsoft YaHei"/>
                <a:ea typeface="Microsoft YaHei"/>
                <a:cs typeface="Arial"/>
              </a:rPr>
              <a:t>的組合</a:t>
            </a:r>
            <a:r>
              <a:rPr lang="en-US" sz="1800" dirty="0">
                <a:latin typeface="Microsoft YaHei"/>
                <a:ea typeface="Microsoft YaHei"/>
                <a:cs typeface="Arial"/>
              </a:rPr>
              <a:t>。</a:t>
            </a:r>
          </a:p>
        </p:txBody>
      </p:sp>
      <p:sp>
        <p:nvSpPr>
          <p:cNvPr id="15" name="Shape 7">
            <a:extLst>
              <a:ext uri="{FF2B5EF4-FFF2-40B4-BE49-F238E27FC236}">
                <a16:creationId xmlns:a16="http://schemas.microsoft.com/office/drawing/2014/main" id="{9D3B50E3-E753-367D-2816-5906D0E69336}"/>
              </a:ext>
            </a:extLst>
          </p:cNvPr>
          <p:cNvSpPr/>
          <p:nvPr/>
        </p:nvSpPr>
        <p:spPr>
          <a:xfrm>
            <a:off x="2889983" y="4101157"/>
            <a:ext cx="3054053" cy="1706662"/>
          </a:xfrm>
          <a:prstGeom prst="roundRect">
            <a:avLst>
              <a:gd name="adj" fmla="val 4652"/>
            </a:avLst>
          </a:prstGeom>
          <a:solidFill>
            <a:srgbClr val="E2E3E9"/>
          </a:solidFill>
          <a:ln w="7620">
            <a:solidFill>
              <a:srgbClr val="C8C9CF"/>
            </a:solidFill>
            <a:prstDash val="solid"/>
          </a:ln>
        </p:spPr>
        <p:txBody>
          <a:bodyPr/>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endParaRPr lang="zh-TW" altLang="en-US" sz="1250"/>
          </a:p>
        </p:txBody>
      </p:sp>
      <p:sp>
        <p:nvSpPr>
          <p:cNvPr id="17" name="Text 8">
            <a:extLst>
              <a:ext uri="{FF2B5EF4-FFF2-40B4-BE49-F238E27FC236}">
                <a16:creationId xmlns:a16="http://schemas.microsoft.com/office/drawing/2014/main" id="{DE7F199C-455E-6608-B8A9-969070F25EF3}"/>
              </a:ext>
            </a:extLst>
          </p:cNvPr>
          <p:cNvSpPr/>
          <p:nvPr/>
        </p:nvSpPr>
        <p:spPr>
          <a:xfrm>
            <a:off x="3085345" y="4296519"/>
            <a:ext cx="2362696" cy="295275"/>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2292"/>
              </a:lnSpc>
            </a:pPr>
            <a:r>
              <a:rPr lang="en-US" sz="2400" b="1" err="1">
                <a:latin typeface="Microsoft YaHei"/>
                <a:ea typeface="宋体"/>
                <a:cs typeface="Arial"/>
              </a:rPr>
              <a:t>狀態轉移</a:t>
            </a:r>
            <a:endParaRPr lang="en-US" sz="2400" b="1">
              <a:latin typeface="Microsoft YaHei"/>
              <a:ea typeface="宋体"/>
              <a:cs typeface="Arial"/>
            </a:endParaRPr>
          </a:p>
        </p:txBody>
      </p:sp>
      <p:sp>
        <p:nvSpPr>
          <p:cNvPr id="19" name="Text 9">
            <a:extLst>
              <a:ext uri="{FF2B5EF4-FFF2-40B4-BE49-F238E27FC236}">
                <a16:creationId xmlns:a16="http://schemas.microsoft.com/office/drawing/2014/main" id="{DCD71F87-897F-185B-C032-3FF6637FD333}"/>
              </a:ext>
            </a:extLst>
          </p:cNvPr>
          <p:cNvSpPr/>
          <p:nvPr/>
        </p:nvSpPr>
        <p:spPr>
          <a:xfrm>
            <a:off x="3056591" y="4705202"/>
            <a:ext cx="2835856" cy="1022275"/>
          </a:xfrm>
          <a:prstGeom prst="rect">
            <a:avLst/>
          </a:prstGeom>
          <a:noFill/>
          <a:ln/>
        </p:spPr>
        <p:txBody>
          <a:bodyPr wrap="squar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75"/>
              </a:lnSpc>
              <a:buNone/>
            </a:pPr>
            <a:r>
              <a:rPr lang="en-US" sz="1800" dirty="0">
                <a:latin typeface="Microsoft YaHei"/>
                <a:ea typeface="Microsoft YaHei"/>
                <a:cs typeface="Arial"/>
              </a:rPr>
              <a:t>根據動作更新圖結構和節點特徵，例如更新節點狀態、移除已完成的操作等。</a:t>
            </a:r>
          </a:p>
        </p:txBody>
      </p:sp>
      <p:sp>
        <p:nvSpPr>
          <p:cNvPr id="21" name="Shape 10">
            <a:extLst>
              <a:ext uri="{FF2B5EF4-FFF2-40B4-BE49-F238E27FC236}">
                <a16:creationId xmlns:a16="http://schemas.microsoft.com/office/drawing/2014/main" id="{039E3E5C-1B40-3F00-A74A-556FBD3CCA63}"/>
              </a:ext>
            </a:extLst>
          </p:cNvPr>
          <p:cNvSpPr/>
          <p:nvPr/>
        </p:nvSpPr>
        <p:spPr>
          <a:xfrm>
            <a:off x="6133047" y="4101157"/>
            <a:ext cx="3054053" cy="1706662"/>
          </a:xfrm>
          <a:prstGeom prst="roundRect">
            <a:avLst>
              <a:gd name="adj" fmla="val 4652"/>
            </a:avLst>
          </a:prstGeom>
          <a:solidFill>
            <a:srgbClr val="E2E3E9"/>
          </a:solidFill>
          <a:ln w="7620">
            <a:solidFill>
              <a:srgbClr val="C8C9CF"/>
            </a:solidFill>
            <a:prstDash val="solid"/>
          </a:ln>
        </p:spPr>
        <p:txBody>
          <a:bodyPr/>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endParaRPr lang="zh-TW" altLang="en-US" sz="1250"/>
          </a:p>
        </p:txBody>
      </p:sp>
      <p:sp>
        <p:nvSpPr>
          <p:cNvPr id="23" name="Text 11">
            <a:extLst>
              <a:ext uri="{FF2B5EF4-FFF2-40B4-BE49-F238E27FC236}">
                <a16:creationId xmlns:a16="http://schemas.microsoft.com/office/drawing/2014/main" id="{83BD43F3-B046-6699-1546-B039F0148095}"/>
              </a:ext>
            </a:extLst>
          </p:cNvPr>
          <p:cNvSpPr/>
          <p:nvPr/>
        </p:nvSpPr>
        <p:spPr>
          <a:xfrm>
            <a:off x="6328409" y="4296519"/>
            <a:ext cx="2362696" cy="295275"/>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2292"/>
              </a:lnSpc>
            </a:pPr>
            <a:r>
              <a:rPr lang="zh-TW" altLang="en-US" sz="2400" b="1">
                <a:latin typeface="Microsoft YaHei"/>
                <a:ea typeface="宋体"/>
                <a:cs typeface="Arial"/>
              </a:rPr>
              <a:t>目標</a:t>
            </a:r>
            <a:endParaRPr lang="en-US" sz="2400" b="1" dirty="0">
              <a:latin typeface="Microsoft YaHei"/>
              <a:ea typeface="宋体"/>
              <a:cs typeface="Arial"/>
            </a:endParaRPr>
          </a:p>
        </p:txBody>
      </p:sp>
      <p:sp>
        <p:nvSpPr>
          <p:cNvPr id="25" name="Text 12">
            <a:extLst>
              <a:ext uri="{FF2B5EF4-FFF2-40B4-BE49-F238E27FC236}">
                <a16:creationId xmlns:a16="http://schemas.microsoft.com/office/drawing/2014/main" id="{751C54C7-5A15-A0BA-5145-395F3275025D}"/>
              </a:ext>
            </a:extLst>
          </p:cNvPr>
          <p:cNvSpPr/>
          <p:nvPr/>
        </p:nvSpPr>
        <p:spPr>
          <a:xfrm>
            <a:off x="6328409" y="4719578"/>
            <a:ext cx="2677707" cy="1007898"/>
          </a:xfrm>
          <a:prstGeom prst="rect">
            <a:avLst/>
          </a:prstGeom>
          <a:noFill/>
          <a:ln/>
        </p:spPr>
        <p:txBody>
          <a:bodyPr wrap="squar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375"/>
              </a:lnSpc>
              <a:buNone/>
            </a:pPr>
            <a:r>
              <a:rPr lang="en-US" sz="1800" err="1">
                <a:latin typeface="Microsoft YaHei"/>
                <a:ea typeface="Microsoft YaHei"/>
                <a:cs typeface="Arial"/>
              </a:rPr>
              <a:t>目標為</a:t>
            </a:r>
            <a:r>
              <a:rPr lang="en-US" sz="1800" b="1" err="1">
                <a:latin typeface="Microsoft YaHei"/>
                <a:ea typeface="Microsoft YaHei"/>
                <a:cs typeface="Arial"/>
              </a:rPr>
              <a:t>最小化完工時間</a:t>
            </a:r>
            <a:r>
              <a:rPr lang="en-US" sz="1800" err="1">
                <a:latin typeface="Microsoft YaHei"/>
                <a:ea typeface="Microsoft YaHei"/>
                <a:cs typeface="Arial"/>
              </a:rPr>
              <a:t>，回饋計算為狀態間的完工時間差</a:t>
            </a:r>
            <a:r>
              <a:rPr lang="en-US" sz="1800" dirty="0">
                <a:latin typeface="Microsoft YaHei"/>
                <a:ea typeface="Microsoft YaHei"/>
                <a:cs typeface="Arial"/>
              </a:rPr>
              <a:t>。</a:t>
            </a:r>
          </a:p>
        </p:txBody>
      </p:sp>
      <p:grpSp>
        <p:nvGrpSpPr>
          <p:cNvPr id="29" name="组合 2">
            <a:extLst>
              <a:ext uri="{FF2B5EF4-FFF2-40B4-BE49-F238E27FC236}">
                <a16:creationId xmlns:a16="http://schemas.microsoft.com/office/drawing/2014/main" id="{6A2A71EB-BDAA-469A-F5E3-61AA5C779F34}"/>
              </a:ext>
            </a:extLst>
          </p:cNvPr>
          <p:cNvGrpSpPr/>
          <p:nvPr/>
        </p:nvGrpSpPr>
        <p:grpSpPr>
          <a:xfrm>
            <a:off x="1095005" y="551163"/>
            <a:ext cx="7516404" cy="717006"/>
            <a:chOff x="1971675" y="1477914"/>
            <a:chExt cx="5299780" cy="1521405"/>
          </a:xfrm>
        </p:grpSpPr>
        <p:sp>
          <p:nvSpPr>
            <p:cNvPr id="27" name="矩形 26">
              <a:extLst>
                <a:ext uri="{FF2B5EF4-FFF2-40B4-BE49-F238E27FC236}">
                  <a16:creationId xmlns:a16="http://schemas.microsoft.com/office/drawing/2014/main" id="{C981C174-FC85-69EA-8D1A-10D82F86D6AC}"/>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8" name="矩形 27">
              <a:extLst>
                <a:ext uri="{FF2B5EF4-FFF2-40B4-BE49-F238E27FC236}">
                  <a16:creationId xmlns:a16="http://schemas.microsoft.com/office/drawing/2014/main" id="{B85232B6-1D38-61EA-5CE3-8C9C2ED92D57}"/>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31" name="文本框 41">
            <a:extLst>
              <a:ext uri="{FF2B5EF4-FFF2-40B4-BE49-F238E27FC236}">
                <a16:creationId xmlns:a16="http://schemas.microsoft.com/office/drawing/2014/main" id="{4F011A2B-56A4-2696-FB9B-3378735A9989}"/>
              </a:ext>
            </a:extLst>
          </p:cNvPr>
          <p:cNvSpPr txBox="1"/>
          <p:nvPr/>
        </p:nvSpPr>
        <p:spPr>
          <a:xfrm>
            <a:off x="1093747" y="544060"/>
            <a:ext cx="9670033" cy="1015663"/>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altLang="en-US" sz="3000" b="1">
                <a:solidFill>
                  <a:srgbClr val="1F1F1F"/>
                </a:solidFill>
                <a:latin typeface="Arial"/>
                <a:ea typeface="微软雅黑"/>
                <a:cs typeface="Arial"/>
              </a:rPr>
              <a:t>馬爾可夫決策過程</a:t>
            </a:r>
            <a:r>
              <a:rPr lang="en-US" altLang="zh-TW" sz="3000" b="1" dirty="0">
                <a:solidFill>
                  <a:srgbClr val="1F1F1F"/>
                </a:solidFill>
                <a:latin typeface="Arial"/>
                <a:ea typeface="微软雅黑"/>
                <a:cs typeface="Arial"/>
              </a:rPr>
              <a:t> (MDP)</a:t>
            </a:r>
            <a:endParaRPr lang="zh-TW" altLang="en-US" sz="3000" b="1" dirty="0">
              <a:solidFill>
                <a:srgbClr val="1F1F1F"/>
              </a:solidFill>
              <a:latin typeface="Arial"/>
              <a:ea typeface="微软雅黑"/>
              <a:cs typeface="Arial"/>
            </a:endParaRPr>
          </a:p>
          <a:p>
            <a:pPr>
              <a:spcBef>
                <a:spcPts val="0"/>
              </a:spcBef>
              <a:spcAft>
                <a:spcPts val="0"/>
              </a:spcAft>
            </a:pPr>
            <a:endParaRPr lang="zh-TW" altLang="en-US" sz="3000" b="1" dirty="0">
              <a:solidFill>
                <a:srgbClr val="1F1F1F"/>
              </a:solidFill>
              <a:latin typeface="Arial"/>
              <a:ea typeface="微软雅黑"/>
              <a:cs typeface="Arial"/>
            </a:endParaRPr>
          </a:p>
        </p:txBody>
      </p:sp>
      <p:sp>
        <p:nvSpPr>
          <p:cNvPr id="32" name="投影片編號版面配置區 31">
            <a:extLst>
              <a:ext uri="{FF2B5EF4-FFF2-40B4-BE49-F238E27FC236}">
                <a16:creationId xmlns:a16="http://schemas.microsoft.com/office/drawing/2014/main" id="{D17ACD75-D9E1-2AFE-C08F-53D05BB314A7}"/>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22</a:t>
            </a:fld>
            <a:endParaRPr lang="zh-TW" altLang="en-US"/>
          </a:p>
        </p:txBody>
      </p:sp>
    </p:spTree>
    <p:extLst>
      <p:ext uri="{BB962C8B-B14F-4D97-AF65-F5344CB8AC3E}">
        <p14:creationId xmlns:p14="http://schemas.microsoft.com/office/powerpoint/2010/main" val="1056294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2">
            <a:extLst>
              <a:ext uri="{FF2B5EF4-FFF2-40B4-BE49-F238E27FC236}">
                <a16:creationId xmlns:a16="http://schemas.microsoft.com/office/drawing/2014/main" id="{31D748E5-E51F-074E-302D-E4EA307816E3}"/>
              </a:ext>
            </a:extLst>
          </p:cNvPr>
          <p:cNvSpPr/>
          <p:nvPr/>
        </p:nvSpPr>
        <p:spPr>
          <a:xfrm>
            <a:off x="1199170" y="2013156"/>
            <a:ext cx="3006725" cy="907257"/>
          </a:xfrm>
          <a:prstGeom prst="rect">
            <a:avLst/>
          </a:prstGeom>
          <a:noFill/>
          <a:ln/>
        </p:spPr>
        <p:txBody>
          <a:bodyPr wrap="squar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2375"/>
              </a:lnSpc>
            </a:pPr>
            <a:r>
              <a:rPr lang="zh-TW" altLang="en-US" sz="2400" b="1">
                <a:latin typeface="Microsoft YaHei"/>
                <a:ea typeface="Microsoft YaHei"/>
                <a:cs typeface="Arial"/>
              </a:rPr>
              <a:t>子編碼器</a:t>
            </a:r>
            <a:endParaRPr lang="zh-TW" altLang="en-US"/>
          </a:p>
          <a:p>
            <a:pPr>
              <a:lnSpc>
                <a:spcPts val="2375"/>
              </a:lnSpc>
            </a:pPr>
            <a:r>
              <a:rPr lang="en-US" sz="1800" err="1">
                <a:latin typeface="Microsoft YaHei"/>
                <a:ea typeface="Microsoft YaHei"/>
                <a:cs typeface="Arial"/>
              </a:rPr>
              <a:t>包含操作、機器和車輛的子編碼器，分別聚合不同類型的鄰近節點訊息</a:t>
            </a:r>
            <a:r>
              <a:rPr lang="en-US" sz="1800" dirty="0">
                <a:latin typeface="Microsoft YaHei"/>
                <a:ea typeface="Microsoft YaHei"/>
                <a:cs typeface="Arial"/>
              </a:rPr>
              <a:t>。</a:t>
            </a:r>
            <a:endParaRPr lang="en-US"/>
          </a:p>
        </p:txBody>
      </p:sp>
      <p:sp>
        <p:nvSpPr>
          <p:cNvPr id="13" name="Text 4">
            <a:extLst>
              <a:ext uri="{FF2B5EF4-FFF2-40B4-BE49-F238E27FC236}">
                <a16:creationId xmlns:a16="http://schemas.microsoft.com/office/drawing/2014/main" id="{B92A602D-1F7D-8C59-5B90-DEEE600F7109}"/>
              </a:ext>
            </a:extLst>
          </p:cNvPr>
          <p:cNvSpPr/>
          <p:nvPr/>
        </p:nvSpPr>
        <p:spPr>
          <a:xfrm>
            <a:off x="1211326" y="3997232"/>
            <a:ext cx="3006824" cy="604838"/>
          </a:xfrm>
          <a:prstGeom prst="rect">
            <a:avLst/>
          </a:prstGeom>
          <a:noFill/>
          <a:ln/>
        </p:spPr>
        <p:txBody>
          <a:bodyPr wrap="squar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2375"/>
              </a:lnSpc>
            </a:pPr>
            <a:r>
              <a:rPr lang="zh-TW" altLang="en-US" sz="2400" b="1">
                <a:latin typeface="Microsoft YaHei"/>
                <a:ea typeface="Microsoft YaHei"/>
                <a:cs typeface="Arial"/>
              </a:rPr>
              <a:t>全局編碼器</a:t>
            </a:r>
            <a:endParaRPr lang="zh-TW" altLang="en-US"/>
          </a:p>
          <a:p>
            <a:pPr>
              <a:lnSpc>
                <a:spcPts val="2375"/>
              </a:lnSpc>
            </a:pPr>
            <a:r>
              <a:rPr lang="zh-TW" altLang="en-US" sz="1800">
                <a:latin typeface="Microsoft YaHei"/>
                <a:ea typeface="Microsoft YaHei"/>
                <a:cs typeface="Arial"/>
              </a:rPr>
              <a:t>整合所有節點和邊的訊息</a:t>
            </a:r>
            <a:r>
              <a:rPr lang="en-US" sz="1800" dirty="0">
                <a:latin typeface="Microsoft YaHei"/>
                <a:ea typeface="Microsoft YaHei"/>
                <a:cs typeface="Arial"/>
              </a:rPr>
              <a:t>，</a:t>
            </a:r>
            <a:r>
              <a:rPr lang="en-US" sz="1800" err="1">
                <a:latin typeface="Microsoft YaHei"/>
                <a:ea typeface="Microsoft YaHei"/>
                <a:cs typeface="Arial"/>
              </a:rPr>
              <a:t>增強模型的規模泛化能力</a:t>
            </a:r>
            <a:r>
              <a:rPr lang="en-US" sz="1800" dirty="0">
                <a:latin typeface="Microsoft YaHei"/>
                <a:ea typeface="Microsoft YaHei"/>
                <a:cs typeface="Arial"/>
              </a:rPr>
              <a:t>。</a:t>
            </a:r>
            <a:endParaRPr lang="en-US"/>
          </a:p>
        </p:txBody>
      </p:sp>
      <p:grpSp>
        <p:nvGrpSpPr>
          <p:cNvPr id="17" name="组合 2">
            <a:extLst>
              <a:ext uri="{FF2B5EF4-FFF2-40B4-BE49-F238E27FC236}">
                <a16:creationId xmlns:a16="http://schemas.microsoft.com/office/drawing/2014/main" id="{D6DA001E-8A46-9A84-49CA-81091845A866}"/>
              </a:ext>
            </a:extLst>
          </p:cNvPr>
          <p:cNvGrpSpPr/>
          <p:nvPr/>
        </p:nvGrpSpPr>
        <p:grpSpPr>
          <a:xfrm>
            <a:off x="1095005" y="594295"/>
            <a:ext cx="7602668" cy="817647"/>
            <a:chOff x="1971675" y="1477914"/>
            <a:chExt cx="5299780" cy="1521405"/>
          </a:xfrm>
        </p:grpSpPr>
        <p:sp>
          <p:nvSpPr>
            <p:cNvPr id="15" name="矩形 14">
              <a:extLst>
                <a:ext uri="{FF2B5EF4-FFF2-40B4-BE49-F238E27FC236}">
                  <a16:creationId xmlns:a16="http://schemas.microsoft.com/office/drawing/2014/main" id="{3C68D895-C659-BBE4-2B2D-1003A933F77C}"/>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16" name="矩形 15">
              <a:extLst>
                <a:ext uri="{FF2B5EF4-FFF2-40B4-BE49-F238E27FC236}">
                  <a16:creationId xmlns:a16="http://schemas.microsoft.com/office/drawing/2014/main" id="{DE0A3136-40D7-5B63-890B-2069D2B398CF}"/>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19" name="文本框 41">
            <a:extLst>
              <a:ext uri="{FF2B5EF4-FFF2-40B4-BE49-F238E27FC236}">
                <a16:creationId xmlns:a16="http://schemas.microsoft.com/office/drawing/2014/main" id="{04A74FE8-8D92-1CFF-C38D-2BCD98ACA23F}"/>
              </a:ext>
            </a:extLst>
          </p:cNvPr>
          <p:cNvSpPr txBox="1"/>
          <p:nvPr/>
        </p:nvSpPr>
        <p:spPr>
          <a:xfrm>
            <a:off x="1093747" y="601569"/>
            <a:ext cx="8979920" cy="1246495"/>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altLang="en-US" sz="3000" b="1">
                <a:solidFill>
                  <a:srgbClr val="1F1F1F"/>
                </a:solidFill>
                <a:latin typeface="Arial"/>
                <a:ea typeface="微软雅黑"/>
                <a:cs typeface="Arial"/>
              </a:rPr>
              <a:t>結構感知的異構編碼器</a:t>
            </a:r>
            <a:endParaRPr lang="en-US" altLang="zh-TW" sz="3000" b="1">
              <a:solidFill>
                <a:srgbClr val="1F1F1F"/>
              </a:solidFill>
              <a:latin typeface="Arial"/>
              <a:ea typeface="微软雅黑"/>
              <a:cs typeface="Arial"/>
            </a:endParaRPr>
          </a:p>
          <a:p>
            <a:pPr>
              <a:spcBef>
                <a:spcPts val="0"/>
              </a:spcBef>
              <a:spcAft>
                <a:spcPts val="0"/>
              </a:spcAft>
            </a:pPr>
            <a:r>
              <a:rPr lang="zh-TW" altLang="en-US" sz="1500" b="1">
                <a:solidFill>
                  <a:srgbClr val="1F1F1F"/>
                </a:solidFill>
                <a:latin typeface="Arial"/>
                <a:ea typeface="微软雅黑"/>
                <a:cs typeface="Arial"/>
              </a:rPr>
              <a:t>(Structure-aware heterogenous graph encoder)</a:t>
            </a:r>
          </a:p>
          <a:p>
            <a:pPr>
              <a:spcBef>
                <a:spcPts val="0"/>
              </a:spcBef>
              <a:spcAft>
                <a:spcPts val="0"/>
              </a:spcAft>
            </a:pPr>
            <a:endParaRPr lang="en-US" altLang="zh-TW" sz="3000" b="1">
              <a:solidFill>
                <a:srgbClr val="1F1F1F"/>
              </a:solidFill>
              <a:latin typeface="Arial"/>
              <a:ea typeface="微软雅黑"/>
              <a:cs typeface="Arial"/>
            </a:endParaRPr>
          </a:p>
        </p:txBody>
      </p:sp>
      <p:pic>
        <p:nvPicPr>
          <p:cNvPr id="21" name="圖片 20" descr="一張含有 文字, 螢幕擷取畫面, 圖表, 字型 的圖片&#10;&#10;自動產生的描述">
            <a:extLst>
              <a:ext uri="{FF2B5EF4-FFF2-40B4-BE49-F238E27FC236}">
                <a16:creationId xmlns:a16="http://schemas.microsoft.com/office/drawing/2014/main" id="{78143E20-BDB4-D22E-8B5E-F907EB3F22D0}"/>
              </a:ext>
            </a:extLst>
          </p:cNvPr>
          <p:cNvPicPr>
            <a:picLocks noChangeAspect="1"/>
          </p:cNvPicPr>
          <p:nvPr/>
        </p:nvPicPr>
        <p:blipFill>
          <a:blip r:embed="rId4"/>
          <a:stretch>
            <a:fillRect/>
          </a:stretch>
        </p:blipFill>
        <p:spPr>
          <a:xfrm>
            <a:off x="6649708" y="1644590"/>
            <a:ext cx="3159544" cy="4424533"/>
          </a:xfrm>
          <a:prstGeom prst="rect">
            <a:avLst/>
          </a:prstGeom>
        </p:spPr>
      </p:pic>
      <p:sp>
        <p:nvSpPr>
          <p:cNvPr id="22" name="投影片編號版面配置區 21">
            <a:extLst>
              <a:ext uri="{FF2B5EF4-FFF2-40B4-BE49-F238E27FC236}">
                <a16:creationId xmlns:a16="http://schemas.microsoft.com/office/drawing/2014/main" id="{19AD9B12-F94E-FC65-30D5-BC6F7BC869D1}"/>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23</a:t>
            </a:fld>
            <a:endParaRPr lang="zh-TW" altLang="en-US"/>
          </a:p>
        </p:txBody>
      </p:sp>
    </p:spTree>
    <p:extLst>
      <p:ext uri="{BB962C8B-B14F-4D97-AF65-F5344CB8AC3E}">
        <p14:creationId xmlns:p14="http://schemas.microsoft.com/office/powerpoint/2010/main" val="480565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2">
            <a:extLst>
              <a:ext uri="{FF2B5EF4-FFF2-40B4-BE49-F238E27FC236}">
                <a16:creationId xmlns:a16="http://schemas.microsoft.com/office/drawing/2014/main" id="{4832FEB4-EE8C-0500-6AA2-853ABE52E15D}"/>
              </a:ext>
            </a:extLst>
          </p:cNvPr>
          <p:cNvGrpSpPr/>
          <p:nvPr/>
        </p:nvGrpSpPr>
        <p:grpSpPr>
          <a:xfrm>
            <a:off x="1095005" y="579918"/>
            <a:ext cx="7717687" cy="832024"/>
            <a:chOff x="1971675" y="1477914"/>
            <a:chExt cx="5299780" cy="1521405"/>
          </a:xfrm>
        </p:grpSpPr>
        <p:sp>
          <p:nvSpPr>
            <p:cNvPr id="3" name="矩形 2">
              <a:extLst>
                <a:ext uri="{FF2B5EF4-FFF2-40B4-BE49-F238E27FC236}">
                  <a16:creationId xmlns:a16="http://schemas.microsoft.com/office/drawing/2014/main" id="{F9B82620-EC0B-3D10-79CB-DE438BA0C747}"/>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4" name="矩形 3">
              <a:extLst>
                <a:ext uri="{FF2B5EF4-FFF2-40B4-BE49-F238E27FC236}">
                  <a16:creationId xmlns:a16="http://schemas.microsoft.com/office/drawing/2014/main" id="{FD058D3E-EFC6-B41E-F662-BF8EAE2F5E13}"/>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7" name="文本框 41">
            <a:extLst>
              <a:ext uri="{FF2B5EF4-FFF2-40B4-BE49-F238E27FC236}">
                <a16:creationId xmlns:a16="http://schemas.microsoft.com/office/drawing/2014/main" id="{A47BD43C-0700-935E-7489-AF272A8D6AFD}"/>
              </a:ext>
            </a:extLst>
          </p:cNvPr>
          <p:cNvSpPr txBox="1"/>
          <p:nvPr/>
        </p:nvSpPr>
        <p:spPr>
          <a:xfrm>
            <a:off x="1093747" y="544060"/>
            <a:ext cx="9670033" cy="1246495"/>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altLang="en-US" sz="3000" b="1" dirty="0">
                <a:solidFill>
                  <a:srgbClr val="1F1F1F"/>
                </a:solidFill>
                <a:latin typeface="Arial"/>
                <a:ea typeface="微软雅黑"/>
                <a:cs typeface="Arial"/>
              </a:rPr>
              <a:t>三階段解碼器</a:t>
            </a:r>
          </a:p>
          <a:p>
            <a:pPr>
              <a:spcBef>
                <a:spcPts val="0"/>
              </a:spcBef>
              <a:spcAft>
                <a:spcPts val="0"/>
              </a:spcAft>
            </a:pPr>
            <a:r>
              <a:rPr lang="zh-TW" sz="1500" b="1" dirty="0">
                <a:solidFill>
                  <a:srgbClr val="1F1F1F"/>
                </a:solidFill>
                <a:latin typeface="Arial"/>
                <a:ea typeface="微软雅黑"/>
                <a:cs typeface="Arial"/>
              </a:rPr>
              <a:t>(</a:t>
            </a:r>
            <a:r>
              <a:rPr lang="en-US" altLang="zh-TW" sz="1500" b="1" dirty="0">
                <a:solidFill>
                  <a:srgbClr val="1F1F1F"/>
                </a:solidFill>
                <a:latin typeface="Arial"/>
                <a:ea typeface="微软雅黑"/>
                <a:cs typeface="Arial"/>
              </a:rPr>
              <a:t>Three-stage Decoder)</a:t>
            </a:r>
            <a:endParaRPr lang="zh-TW" dirty="0"/>
          </a:p>
          <a:p>
            <a:pPr>
              <a:spcBef>
                <a:spcPts val="0"/>
              </a:spcBef>
              <a:spcAft>
                <a:spcPts val="0"/>
              </a:spcAft>
            </a:pPr>
            <a:endParaRPr lang="zh-TW" altLang="en-US" sz="3000" b="1" dirty="0">
              <a:solidFill>
                <a:srgbClr val="1F1F1F"/>
              </a:solidFill>
              <a:latin typeface="Arial"/>
              <a:ea typeface="微软雅黑"/>
              <a:cs typeface="Arial"/>
            </a:endParaRPr>
          </a:p>
        </p:txBody>
      </p:sp>
      <p:pic>
        <p:nvPicPr>
          <p:cNvPr id="39" name="圖片 38" descr="一張含有 文字, 螢幕擷取畫面, 字型, 圓形 的圖片&#10;&#10;自動產生的描述">
            <a:extLst>
              <a:ext uri="{FF2B5EF4-FFF2-40B4-BE49-F238E27FC236}">
                <a16:creationId xmlns:a16="http://schemas.microsoft.com/office/drawing/2014/main" id="{23569FAA-8E3B-DFA1-4A9C-5D4B2244A050}"/>
              </a:ext>
            </a:extLst>
          </p:cNvPr>
          <p:cNvPicPr>
            <a:picLocks noChangeAspect="1"/>
          </p:cNvPicPr>
          <p:nvPr/>
        </p:nvPicPr>
        <p:blipFill>
          <a:blip r:embed="rId4"/>
          <a:stretch>
            <a:fillRect/>
          </a:stretch>
        </p:blipFill>
        <p:spPr>
          <a:xfrm>
            <a:off x="7582998" y="1716757"/>
            <a:ext cx="3179514" cy="4367501"/>
          </a:xfrm>
          <a:prstGeom prst="rect">
            <a:avLst/>
          </a:prstGeom>
        </p:spPr>
      </p:pic>
      <p:grpSp>
        <p:nvGrpSpPr>
          <p:cNvPr id="52" name="群組 51">
            <a:extLst>
              <a:ext uri="{FF2B5EF4-FFF2-40B4-BE49-F238E27FC236}">
                <a16:creationId xmlns:a16="http://schemas.microsoft.com/office/drawing/2014/main" id="{D2CDBBD8-8E85-3462-437C-9B88928C7F47}"/>
              </a:ext>
            </a:extLst>
          </p:cNvPr>
          <p:cNvGrpSpPr/>
          <p:nvPr/>
        </p:nvGrpSpPr>
        <p:grpSpPr>
          <a:xfrm>
            <a:off x="1221516" y="1717269"/>
            <a:ext cx="6297018" cy="4536281"/>
            <a:chOff x="5233492" y="1597919"/>
            <a:chExt cx="6297018" cy="4536281"/>
          </a:xfrm>
        </p:grpSpPr>
        <p:pic>
          <p:nvPicPr>
            <p:cNvPr id="43" name="Image 1" descr="preencoded.png">
              <a:extLst>
                <a:ext uri="{FF2B5EF4-FFF2-40B4-BE49-F238E27FC236}">
                  <a16:creationId xmlns:a16="http://schemas.microsoft.com/office/drawing/2014/main" id="{2354B20B-34A7-5779-DEC8-5DC28B9FF343}"/>
                </a:ext>
              </a:extLst>
            </p:cNvPr>
            <p:cNvPicPr>
              <a:picLocks noChangeAspect="1"/>
            </p:cNvPicPr>
            <p:nvPr/>
          </p:nvPicPr>
          <p:blipFill>
            <a:blip r:embed="rId5"/>
            <a:stretch>
              <a:fillRect/>
            </a:stretch>
          </p:blipFill>
          <p:spPr>
            <a:xfrm>
              <a:off x="5233492" y="1597919"/>
              <a:ext cx="945058" cy="1512094"/>
            </a:xfrm>
            <a:prstGeom prst="rect">
              <a:avLst/>
            </a:prstGeom>
          </p:spPr>
        </p:pic>
        <p:sp>
          <p:nvSpPr>
            <p:cNvPr id="44" name="Text 1">
              <a:extLst>
                <a:ext uri="{FF2B5EF4-FFF2-40B4-BE49-F238E27FC236}">
                  <a16:creationId xmlns:a16="http://schemas.microsoft.com/office/drawing/2014/main" id="{E0D31466-1354-3AAC-7D98-B610ACF86F98}"/>
                </a:ext>
              </a:extLst>
            </p:cNvPr>
            <p:cNvSpPr/>
            <p:nvPr/>
          </p:nvSpPr>
          <p:spPr>
            <a:xfrm>
              <a:off x="6462019" y="1786930"/>
              <a:ext cx="2362696" cy="295275"/>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defTabSz="914377"/>
              <a:r>
                <a:rPr lang="en-US" sz="2400" b="1" err="1">
                  <a:solidFill>
                    <a:srgbClr val="000000"/>
                  </a:solidFill>
                  <a:latin typeface="Microsoft YaHei"/>
                  <a:ea typeface="Microsoft YaHei"/>
                  <a:cs typeface="Arial"/>
                </a:rPr>
                <a:t>操作選擇</a:t>
              </a:r>
              <a:endParaRPr lang="en-US" sz="2400" err="1">
                <a:solidFill>
                  <a:srgbClr val="000000"/>
                </a:solidFill>
                <a:latin typeface="Microsoft YaHei"/>
                <a:ea typeface="Microsoft YaHei"/>
                <a:cs typeface="Arial"/>
              </a:endParaRPr>
            </a:p>
            <a:p>
              <a:pPr defTabSz="914377">
                <a:lnSpc>
                  <a:spcPts val="2292"/>
                </a:lnSpc>
              </a:pPr>
              <a:endParaRPr lang="en-US" altLang="zh-TW" sz="2400" b="1" dirty="0">
                <a:solidFill>
                  <a:schemeClr val="tx2">
                    <a:lumMod val="90000"/>
                    <a:lumOff val="10000"/>
                  </a:schemeClr>
                </a:solidFill>
                <a:latin typeface="Microsoft YaHei"/>
                <a:ea typeface="宋体"/>
                <a:cs typeface="Arial"/>
              </a:endParaRPr>
            </a:p>
          </p:txBody>
        </p:sp>
        <p:sp>
          <p:nvSpPr>
            <p:cNvPr id="45" name="Text 2">
              <a:extLst>
                <a:ext uri="{FF2B5EF4-FFF2-40B4-BE49-F238E27FC236}">
                  <a16:creationId xmlns:a16="http://schemas.microsoft.com/office/drawing/2014/main" id="{E86896BA-62B7-D22F-EA26-9F277029D12F}"/>
                </a:ext>
              </a:extLst>
            </p:cNvPr>
            <p:cNvSpPr/>
            <p:nvPr/>
          </p:nvSpPr>
          <p:spPr>
            <a:xfrm>
              <a:off x="6462019" y="2195612"/>
              <a:ext cx="5068491" cy="604838"/>
            </a:xfrm>
            <a:prstGeom prst="rect">
              <a:avLst/>
            </a:prstGeom>
            <a:noFill/>
            <a:ln/>
          </p:spPr>
          <p:txBody>
            <a:bodyPr wrap="squar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r>
                <a:rPr lang="zh-TW" altLang="en-US" sz="1800" dirty="0" err="1">
                  <a:latin typeface="Microsoft YaHei"/>
                  <a:ea typeface="+mn-lt"/>
                  <a:cs typeface="Arial"/>
                </a:rPr>
                <a:t>基於上下文節點和操作嵌入計算選擇機率</a:t>
              </a:r>
              <a:r>
                <a:rPr lang="zh-TW" altLang="en-US" sz="1800" dirty="0">
                  <a:latin typeface="Microsoft YaHei"/>
                  <a:ea typeface="+mn-lt"/>
                  <a:cs typeface="Arial"/>
                </a:rPr>
                <a:t>。</a:t>
              </a:r>
            </a:p>
            <a:p>
              <a:pPr>
                <a:lnSpc>
                  <a:spcPts val="2375"/>
                </a:lnSpc>
              </a:pPr>
              <a:endParaRPr lang="zh-TW" altLang="en-US" sz="1800" dirty="0">
                <a:latin typeface="Microsoft YaHei"/>
                <a:ea typeface="Microsoft YaHei"/>
                <a:cs typeface="Arial"/>
              </a:endParaRPr>
            </a:p>
          </p:txBody>
        </p:sp>
        <p:pic>
          <p:nvPicPr>
            <p:cNvPr id="46" name="Image 2" descr="preencoded.png">
              <a:extLst>
                <a:ext uri="{FF2B5EF4-FFF2-40B4-BE49-F238E27FC236}">
                  <a16:creationId xmlns:a16="http://schemas.microsoft.com/office/drawing/2014/main" id="{D8337481-9E62-74DF-2508-CABA4082B5BA}"/>
                </a:ext>
              </a:extLst>
            </p:cNvPr>
            <p:cNvPicPr>
              <a:picLocks noChangeAspect="1"/>
            </p:cNvPicPr>
            <p:nvPr/>
          </p:nvPicPr>
          <p:blipFill>
            <a:blip r:embed="rId6"/>
            <a:stretch>
              <a:fillRect/>
            </a:stretch>
          </p:blipFill>
          <p:spPr>
            <a:xfrm>
              <a:off x="5233492" y="3110012"/>
              <a:ext cx="945058" cy="1512094"/>
            </a:xfrm>
            <a:prstGeom prst="rect">
              <a:avLst/>
            </a:prstGeom>
          </p:spPr>
        </p:pic>
        <p:sp>
          <p:nvSpPr>
            <p:cNvPr id="47" name="Text 3">
              <a:extLst>
                <a:ext uri="{FF2B5EF4-FFF2-40B4-BE49-F238E27FC236}">
                  <a16:creationId xmlns:a16="http://schemas.microsoft.com/office/drawing/2014/main" id="{67239411-4BD4-EA96-5501-A4C75A7D1E54}"/>
                </a:ext>
              </a:extLst>
            </p:cNvPr>
            <p:cNvSpPr/>
            <p:nvPr/>
          </p:nvSpPr>
          <p:spPr>
            <a:xfrm>
              <a:off x="6462019" y="3299023"/>
              <a:ext cx="2362696" cy="295275"/>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defTabSz="914377">
                <a:lnSpc>
                  <a:spcPts val="2292"/>
                </a:lnSpc>
              </a:pPr>
              <a:r>
                <a:rPr lang="zh-TW" altLang="en-US" sz="2400" b="1">
                  <a:solidFill>
                    <a:srgbClr val="000000"/>
                  </a:solidFill>
                  <a:latin typeface="Microsoft YaHei"/>
                  <a:ea typeface="Microsoft YaHei"/>
                  <a:cs typeface="Arial"/>
                </a:rPr>
                <a:t>機器選擇法</a:t>
              </a:r>
              <a:endParaRPr lang="zh-TW" altLang="en-US" sz="2400" b="1">
                <a:solidFill>
                  <a:schemeClr val="tx2">
                    <a:lumMod val="90000"/>
                    <a:lumOff val="10000"/>
                  </a:schemeClr>
                </a:solidFill>
                <a:latin typeface="Microsoft YaHei"/>
                <a:ea typeface="宋体"/>
                <a:cs typeface="Arial"/>
              </a:endParaRPr>
            </a:p>
          </p:txBody>
        </p:sp>
        <p:sp>
          <p:nvSpPr>
            <p:cNvPr id="48" name="Text 4">
              <a:extLst>
                <a:ext uri="{FF2B5EF4-FFF2-40B4-BE49-F238E27FC236}">
                  <a16:creationId xmlns:a16="http://schemas.microsoft.com/office/drawing/2014/main" id="{A15FD1B9-085B-7C28-C545-74E54D40C8CA}"/>
                </a:ext>
              </a:extLst>
            </p:cNvPr>
            <p:cNvSpPr/>
            <p:nvPr/>
          </p:nvSpPr>
          <p:spPr>
            <a:xfrm>
              <a:off x="6462019" y="3707706"/>
              <a:ext cx="5068491" cy="604838"/>
            </a:xfrm>
            <a:prstGeom prst="rect">
              <a:avLst/>
            </a:prstGeom>
            <a:noFill/>
            <a:ln/>
          </p:spPr>
          <p:txBody>
            <a:bodyPr wrap="squar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r>
                <a:rPr lang="zh-TW" altLang="en-US" sz="1800">
                  <a:latin typeface="Microsoft YaHei"/>
                  <a:ea typeface="Microsoft YaHei"/>
                  <a:cs typeface="Arial"/>
                </a:rPr>
                <a:t>利用選擇的操作和其邊嵌入進行選擇</a:t>
              </a:r>
              <a:r>
                <a:rPr lang="en-US" sz="1800" dirty="0">
                  <a:latin typeface="Microsoft YaHei"/>
                  <a:ea typeface="Microsoft YaHei"/>
                  <a:cs typeface="Arial"/>
                </a:rPr>
                <a:t>。</a:t>
              </a:r>
            </a:p>
            <a:p>
              <a:pPr>
                <a:lnSpc>
                  <a:spcPts val="2375"/>
                </a:lnSpc>
              </a:pPr>
              <a:endParaRPr lang="en-US" sz="1800" dirty="0">
                <a:latin typeface="Microsoft YaHei"/>
                <a:ea typeface="Microsoft YaHei"/>
                <a:cs typeface="Arial"/>
              </a:endParaRPr>
            </a:p>
          </p:txBody>
        </p:sp>
        <p:pic>
          <p:nvPicPr>
            <p:cNvPr id="49" name="Image 3" descr="preencoded.png">
              <a:extLst>
                <a:ext uri="{FF2B5EF4-FFF2-40B4-BE49-F238E27FC236}">
                  <a16:creationId xmlns:a16="http://schemas.microsoft.com/office/drawing/2014/main" id="{93B5CCF5-858C-AF93-DC96-3AFFEC863DC2}"/>
                </a:ext>
              </a:extLst>
            </p:cNvPr>
            <p:cNvPicPr>
              <a:picLocks noChangeAspect="1"/>
            </p:cNvPicPr>
            <p:nvPr/>
          </p:nvPicPr>
          <p:blipFill>
            <a:blip r:embed="rId7"/>
            <a:stretch>
              <a:fillRect/>
            </a:stretch>
          </p:blipFill>
          <p:spPr>
            <a:xfrm>
              <a:off x="5233492" y="4622106"/>
              <a:ext cx="945058" cy="1512094"/>
            </a:xfrm>
            <a:prstGeom prst="rect">
              <a:avLst/>
            </a:prstGeom>
          </p:spPr>
        </p:pic>
        <p:sp>
          <p:nvSpPr>
            <p:cNvPr id="50" name="Text 5">
              <a:extLst>
                <a:ext uri="{FF2B5EF4-FFF2-40B4-BE49-F238E27FC236}">
                  <a16:creationId xmlns:a16="http://schemas.microsoft.com/office/drawing/2014/main" id="{27F7891F-DB43-24CC-BB6D-9F7EEF4D32A7}"/>
                </a:ext>
              </a:extLst>
            </p:cNvPr>
            <p:cNvSpPr/>
            <p:nvPr/>
          </p:nvSpPr>
          <p:spPr>
            <a:xfrm>
              <a:off x="6462019" y="4811118"/>
              <a:ext cx="2362696" cy="295275"/>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defTabSz="914377"/>
              <a:r>
                <a:rPr lang="zh-TW" altLang="en-US" sz="2400" b="1">
                  <a:solidFill>
                    <a:srgbClr val="000000"/>
                  </a:solidFill>
                  <a:latin typeface="Microsoft YaHei"/>
                  <a:ea typeface="Microsoft YaHei"/>
                  <a:cs typeface="Arial"/>
                </a:rPr>
                <a:t>車輛選擇</a:t>
              </a:r>
              <a:endParaRPr lang="en-US" sz="2400">
                <a:solidFill>
                  <a:srgbClr val="000000"/>
                </a:solidFill>
                <a:latin typeface="Microsoft YaHei"/>
                <a:ea typeface="Microsoft YaHei"/>
                <a:cs typeface="Arial"/>
              </a:endParaRPr>
            </a:p>
            <a:p>
              <a:pPr defTabSz="914377">
                <a:lnSpc>
                  <a:spcPts val="2292"/>
                </a:lnSpc>
              </a:pPr>
              <a:endParaRPr lang="en-US" sz="2400" b="1" dirty="0">
                <a:solidFill>
                  <a:schemeClr val="tx2">
                    <a:lumMod val="90000"/>
                    <a:lumOff val="10000"/>
                  </a:schemeClr>
                </a:solidFill>
                <a:latin typeface="Microsoft YaHei"/>
                <a:ea typeface="宋体"/>
                <a:cs typeface="Arial"/>
              </a:endParaRPr>
            </a:p>
          </p:txBody>
        </p:sp>
        <p:sp>
          <p:nvSpPr>
            <p:cNvPr id="51" name="Text 6">
              <a:extLst>
                <a:ext uri="{FF2B5EF4-FFF2-40B4-BE49-F238E27FC236}">
                  <a16:creationId xmlns:a16="http://schemas.microsoft.com/office/drawing/2014/main" id="{B0187CED-13CE-C5AE-8FBA-3B703CA4B177}"/>
                </a:ext>
              </a:extLst>
            </p:cNvPr>
            <p:cNvSpPr/>
            <p:nvPr/>
          </p:nvSpPr>
          <p:spPr>
            <a:xfrm>
              <a:off x="6462019" y="5219799"/>
              <a:ext cx="5068491" cy="604838"/>
            </a:xfrm>
            <a:prstGeom prst="rect">
              <a:avLst/>
            </a:prstGeom>
            <a:noFill/>
            <a:ln/>
          </p:spPr>
          <p:txBody>
            <a:bodyPr wrap="squar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r>
                <a:rPr lang="zh-TW" altLang="en-US" sz="1800">
                  <a:latin typeface="Microsoft YaHei"/>
                  <a:ea typeface="Microsoft YaHei"/>
                  <a:cs typeface="Arial"/>
                </a:rPr>
                <a:t>通過嵌入和操作關係選擇車輛</a:t>
              </a:r>
              <a:r>
                <a:rPr lang="en-US" sz="1800" dirty="0">
                  <a:latin typeface="Microsoft YaHei"/>
                  <a:ea typeface="Microsoft YaHei"/>
                  <a:cs typeface="Arial"/>
                </a:rPr>
                <a:t>。</a:t>
              </a:r>
            </a:p>
            <a:p>
              <a:pPr>
                <a:lnSpc>
                  <a:spcPts val="2375"/>
                </a:lnSpc>
              </a:pPr>
              <a:endParaRPr lang="en-US" sz="1800" dirty="0">
                <a:latin typeface="Microsoft YaHei"/>
                <a:ea typeface="Microsoft YaHei"/>
                <a:cs typeface="Arial"/>
              </a:endParaRPr>
            </a:p>
          </p:txBody>
        </p:sp>
      </p:grpSp>
      <p:sp>
        <p:nvSpPr>
          <p:cNvPr id="53" name="投影片編號版面配置區 52">
            <a:extLst>
              <a:ext uri="{FF2B5EF4-FFF2-40B4-BE49-F238E27FC236}">
                <a16:creationId xmlns:a16="http://schemas.microsoft.com/office/drawing/2014/main" id="{05BD0A3D-DBAF-70AC-6B79-194969676172}"/>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24</a:t>
            </a:fld>
            <a:endParaRPr lang="zh-TW" altLang="en-US"/>
          </a:p>
        </p:txBody>
      </p:sp>
    </p:spTree>
    <p:extLst>
      <p:ext uri="{BB962C8B-B14F-4D97-AF65-F5344CB8AC3E}">
        <p14:creationId xmlns:p14="http://schemas.microsoft.com/office/powerpoint/2010/main" val="485966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2">
            <a:extLst>
              <a:ext uri="{FF2B5EF4-FFF2-40B4-BE49-F238E27FC236}">
                <a16:creationId xmlns:a16="http://schemas.microsoft.com/office/drawing/2014/main" id="{C92BE8FC-2B42-EC94-D219-42EF7A57E4D8}"/>
              </a:ext>
            </a:extLst>
          </p:cNvPr>
          <p:cNvGrpSpPr/>
          <p:nvPr/>
        </p:nvGrpSpPr>
        <p:grpSpPr>
          <a:xfrm>
            <a:off x="1095005" y="522409"/>
            <a:ext cx="7588291" cy="673873"/>
            <a:chOff x="1971675" y="1477914"/>
            <a:chExt cx="5299780" cy="1521405"/>
          </a:xfrm>
        </p:grpSpPr>
        <p:sp>
          <p:nvSpPr>
            <p:cNvPr id="5" name="矩形 4">
              <a:extLst>
                <a:ext uri="{FF2B5EF4-FFF2-40B4-BE49-F238E27FC236}">
                  <a16:creationId xmlns:a16="http://schemas.microsoft.com/office/drawing/2014/main" id="{76C6176B-AA3F-1B7F-B044-675C0997A845}"/>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6" name="矩形 5">
              <a:extLst>
                <a:ext uri="{FF2B5EF4-FFF2-40B4-BE49-F238E27FC236}">
                  <a16:creationId xmlns:a16="http://schemas.microsoft.com/office/drawing/2014/main" id="{0DB293C4-F6BF-C91E-A2FD-73B594037AE0}"/>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9" name="文本框 41">
            <a:extLst>
              <a:ext uri="{FF2B5EF4-FFF2-40B4-BE49-F238E27FC236}">
                <a16:creationId xmlns:a16="http://schemas.microsoft.com/office/drawing/2014/main" id="{D7187764-1BC5-4EB7-1369-AFE3CC19D193}"/>
              </a:ext>
            </a:extLst>
          </p:cNvPr>
          <p:cNvSpPr txBox="1"/>
          <p:nvPr/>
        </p:nvSpPr>
        <p:spPr>
          <a:xfrm>
            <a:off x="1093747" y="544060"/>
            <a:ext cx="9670033" cy="1477328"/>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altLang="en-US" sz="3000" b="1">
                <a:solidFill>
                  <a:srgbClr val="1F1F1F"/>
                </a:solidFill>
                <a:latin typeface="Arial"/>
                <a:ea typeface="微软雅黑"/>
                <a:cs typeface="Arial"/>
              </a:rPr>
              <a:t>強化學習</a:t>
            </a:r>
            <a:r>
              <a:rPr lang="en-US" altLang="zh-TW" sz="3000" b="1" dirty="0">
                <a:solidFill>
                  <a:srgbClr val="1F1F1F"/>
                </a:solidFill>
                <a:latin typeface="Arial"/>
                <a:ea typeface="微软雅黑"/>
                <a:cs typeface="Arial"/>
              </a:rPr>
              <a:t> (RL) </a:t>
            </a:r>
            <a:r>
              <a:rPr lang="zh-TW" altLang="en-US" sz="3000" b="1">
                <a:solidFill>
                  <a:srgbClr val="1F1F1F"/>
                </a:solidFill>
                <a:latin typeface="Arial"/>
                <a:ea typeface="微软雅黑"/>
                <a:cs typeface="Arial"/>
              </a:rPr>
              <a:t>演算法</a:t>
            </a:r>
          </a:p>
          <a:p>
            <a:pPr>
              <a:spcBef>
                <a:spcPts val="0"/>
              </a:spcBef>
              <a:spcAft>
                <a:spcPts val="0"/>
              </a:spcAft>
            </a:pPr>
            <a:endParaRPr lang="zh-TW" altLang="en-US" sz="3000" b="1" dirty="0">
              <a:solidFill>
                <a:srgbClr val="1F1F1F"/>
              </a:solidFill>
              <a:latin typeface="Arial"/>
              <a:ea typeface="微软雅黑"/>
              <a:cs typeface="Arial"/>
            </a:endParaRPr>
          </a:p>
          <a:p>
            <a:pPr>
              <a:spcBef>
                <a:spcPts val="0"/>
              </a:spcBef>
              <a:spcAft>
                <a:spcPts val="0"/>
              </a:spcAft>
            </a:pPr>
            <a:endParaRPr lang="zh-TW" altLang="en-US" sz="3000" b="1" dirty="0">
              <a:solidFill>
                <a:srgbClr val="1F1F1F"/>
              </a:solidFill>
              <a:latin typeface="Arial"/>
              <a:ea typeface="微软雅黑"/>
              <a:cs typeface="Arial"/>
            </a:endParaRPr>
          </a:p>
        </p:txBody>
      </p:sp>
      <p:grpSp>
        <p:nvGrpSpPr>
          <p:cNvPr id="30" name="群組 29">
            <a:extLst>
              <a:ext uri="{FF2B5EF4-FFF2-40B4-BE49-F238E27FC236}">
                <a16:creationId xmlns:a16="http://schemas.microsoft.com/office/drawing/2014/main" id="{E1D47D79-CD86-E44E-CE40-C32ABEA6F664}"/>
              </a:ext>
            </a:extLst>
          </p:cNvPr>
          <p:cNvGrpSpPr/>
          <p:nvPr/>
        </p:nvGrpSpPr>
        <p:grpSpPr>
          <a:xfrm>
            <a:off x="1229484" y="1607100"/>
            <a:ext cx="9474414" cy="4536281"/>
            <a:chOff x="5233492" y="1597919"/>
            <a:chExt cx="9474414" cy="4536281"/>
          </a:xfrm>
        </p:grpSpPr>
        <p:pic>
          <p:nvPicPr>
            <p:cNvPr id="11" name="Image 1" descr="preencoded.png">
              <a:extLst>
                <a:ext uri="{FF2B5EF4-FFF2-40B4-BE49-F238E27FC236}">
                  <a16:creationId xmlns:a16="http://schemas.microsoft.com/office/drawing/2014/main" id="{C497A62B-776B-9A11-4A67-C688D801CF6F}"/>
                </a:ext>
              </a:extLst>
            </p:cNvPr>
            <p:cNvPicPr>
              <a:picLocks noChangeAspect="1"/>
            </p:cNvPicPr>
            <p:nvPr/>
          </p:nvPicPr>
          <p:blipFill>
            <a:blip r:embed="rId4"/>
            <a:stretch>
              <a:fillRect/>
            </a:stretch>
          </p:blipFill>
          <p:spPr>
            <a:xfrm>
              <a:off x="5233492" y="1597919"/>
              <a:ext cx="945058" cy="1512094"/>
            </a:xfrm>
            <a:prstGeom prst="rect">
              <a:avLst/>
            </a:prstGeom>
          </p:spPr>
        </p:pic>
        <p:sp>
          <p:nvSpPr>
            <p:cNvPr id="13" name="Text 1">
              <a:extLst>
                <a:ext uri="{FF2B5EF4-FFF2-40B4-BE49-F238E27FC236}">
                  <a16:creationId xmlns:a16="http://schemas.microsoft.com/office/drawing/2014/main" id="{A737EA5C-1041-60E0-54EF-6595498CEC44}"/>
                </a:ext>
              </a:extLst>
            </p:cNvPr>
            <p:cNvSpPr/>
            <p:nvPr/>
          </p:nvSpPr>
          <p:spPr>
            <a:xfrm>
              <a:off x="6462019" y="1786930"/>
              <a:ext cx="2362696" cy="295275"/>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defTabSz="914377" eaLnBrk="0" fontAlgn="base" hangingPunct="0">
                <a:lnSpc>
                  <a:spcPts val="2292"/>
                </a:lnSpc>
              </a:pPr>
              <a:r>
                <a:rPr lang="en-US" altLang="zh-TW" sz="2400" b="1">
                  <a:latin typeface="Microsoft YaHei"/>
                  <a:ea typeface="宋体"/>
                  <a:cs typeface="Arial"/>
                </a:rPr>
                <a:t>Policy Gradient</a:t>
              </a:r>
              <a:endParaRPr lang="en-US" sz="2400" b="1">
                <a:latin typeface="Microsoft YaHei"/>
                <a:ea typeface="宋体"/>
                <a:cs typeface="Arial"/>
              </a:endParaRPr>
            </a:p>
          </p:txBody>
        </p:sp>
        <p:sp>
          <p:nvSpPr>
            <p:cNvPr id="15" name="Text 2">
              <a:extLst>
                <a:ext uri="{FF2B5EF4-FFF2-40B4-BE49-F238E27FC236}">
                  <a16:creationId xmlns:a16="http://schemas.microsoft.com/office/drawing/2014/main" id="{FD790FB6-B976-E4D7-03BD-F1BADD12CB85}"/>
                </a:ext>
              </a:extLst>
            </p:cNvPr>
            <p:cNvSpPr/>
            <p:nvPr/>
          </p:nvSpPr>
          <p:spPr>
            <a:xfrm>
              <a:off x="6462019" y="2195612"/>
              <a:ext cx="7972717" cy="604838"/>
            </a:xfrm>
            <a:prstGeom prst="rect">
              <a:avLst/>
            </a:prstGeom>
            <a:noFill/>
            <a:ln/>
          </p:spPr>
          <p:txBody>
            <a:bodyPr wrap="squar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2375"/>
                </a:lnSpc>
              </a:pPr>
              <a:r>
                <a:rPr lang="en-US" sz="1800" err="1">
                  <a:latin typeface="Microsoft YaHei"/>
                  <a:ea typeface="Microsoft YaHei"/>
                  <a:cs typeface="Arial"/>
                </a:rPr>
                <a:t>使用</a:t>
              </a:r>
              <a:r>
                <a:rPr lang="en-US" altLang="zh-TW" sz="1800" err="1">
                  <a:latin typeface="Microsoft YaHei"/>
                  <a:ea typeface="Microsoft YaHei"/>
                  <a:cs typeface="Arial"/>
                </a:rPr>
                <a:t>Policy</a:t>
              </a:r>
              <a:r>
                <a:rPr lang="en-US" altLang="zh-TW" sz="1800">
                  <a:latin typeface="Microsoft YaHei"/>
                  <a:ea typeface="Microsoft YaHei"/>
                  <a:cs typeface="Arial"/>
                </a:rPr>
                <a:t> </a:t>
              </a:r>
              <a:r>
                <a:rPr lang="en-US" altLang="zh-TW" sz="1800" err="1">
                  <a:latin typeface="Microsoft YaHei"/>
                  <a:ea typeface="Microsoft YaHei"/>
                  <a:cs typeface="Arial"/>
                </a:rPr>
                <a:t>Gradient</a:t>
              </a:r>
              <a:r>
                <a:rPr lang="en-US" sz="1800" err="1">
                  <a:latin typeface="Microsoft YaHei"/>
                  <a:ea typeface="Microsoft YaHei"/>
                  <a:cs typeface="Arial"/>
                </a:rPr>
                <a:t>更新模型參數，以最大化回報（最小化完工時間</a:t>
              </a:r>
              <a:r>
                <a:rPr lang="en-US" sz="1800">
                  <a:latin typeface="Microsoft YaHei"/>
                  <a:ea typeface="Microsoft YaHei"/>
                  <a:cs typeface="Arial"/>
                </a:rPr>
                <a:t>）。</a:t>
              </a:r>
            </a:p>
          </p:txBody>
        </p:sp>
        <p:pic>
          <p:nvPicPr>
            <p:cNvPr id="17" name="Image 2" descr="preencoded.png">
              <a:extLst>
                <a:ext uri="{FF2B5EF4-FFF2-40B4-BE49-F238E27FC236}">
                  <a16:creationId xmlns:a16="http://schemas.microsoft.com/office/drawing/2014/main" id="{4B632320-7B5A-1DA8-B543-D2CD02507BDA}"/>
                </a:ext>
              </a:extLst>
            </p:cNvPr>
            <p:cNvPicPr>
              <a:picLocks noChangeAspect="1"/>
            </p:cNvPicPr>
            <p:nvPr/>
          </p:nvPicPr>
          <p:blipFill>
            <a:blip r:embed="rId5"/>
            <a:stretch>
              <a:fillRect/>
            </a:stretch>
          </p:blipFill>
          <p:spPr>
            <a:xfrm>
              <a:off x="5233492" y="3110012"/>
              <a:ext cx="945058" cy="1512094"/>
            </a:xfrm>
            <a:prstGeom prst="rect">
              <a:avLst/>
            </a:prstGeom>
          </p:spPr>
        </p:pic>
        <p:sp>
          <p:nvSpPr>
            <p:cNvPr id="19" name="Text 3">
              <a:extLst>
                <a:ext uri="{FF2B5EF4-FFF2-40B4-BE49-F238E27FC236}">
                  <a16:creationId xmlns:a16="http://schemas.microsoft.com/office/drawing/2014/main" id="{E831C2BF-98DB-C4B0-34F9-9DF881C83F86}"/>
                </a:ext>
              </a:extLst>
            </p:cNvPr>
            <p:cNvSpPr/>
            <p:nvPr/>
          </p:nvSpPr>
          <p:spPr>
            <a:xfrm>
              <a:off x="6462019" y="3299023"/>
              <a:ext cx="3325979" cy="295275"/>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defTabSz="914377" eaLnBrk="0" fontAlgn="base" hangingPunct="0">
                <a:lnSpc>
                  <a:spcPts val="2292"/>
                </a:lnSpc>
              </a:pPr>
              <a:r>
                <a:rPr lang="en-US" sz="2400" b="1" dirty="0">
                  <a:latin typeface="Microsoft YaHei"/>
                  <a:ea typeface="宋体"/>
                  <a:cs typeface="Arial"/>
                </a:rPr>
                <a:t>Reinforce </a:t>
              </a:r>
              <a:r>
                <a:rPr lang="en-US" sz="2400" b="1" dirty="0" err="1">
                  <a:latin typeface="Microsoft YaHei"/>
                  <a:ea typeface="宋体"/>
                  <a:cs typeface="Arial"/>
                </a:rPr>
                <a:t>演算法</a:t>
              </a:r>
              <a:endParaRPr lang="en-US" sz="2400" b="1" dirty="0">
                <a:latin typeface="Microsoft YaHei"/>
                <a:ea typeface="宋体"/>
                <a:cs typeface="Arial"/>
              </a:endParaRPr>
            </a:p>
          </p:txBody>
        </p:sp>
        <p:sp>
          <p:nvSpPr>
            <p:cNvPr id="21" name="Text 4">
              <a:extLst>
                <a:ext uri="{FF2B5EF4-FFF2-40B4-BE49-F238E27FC236}">
                  <a16:creationId xmlns:a16="http://schemas.microsoft.com/office/drawing/2014/main" id="{71B3BD81-38C4-1FBA-8D5D-481DC8CB835B}"/>
                </a:ext>
              </a:extLst>
            </p:cNvPr>
            <p:cNvSpPr/>
            <p:nvPr/>
          </p:nvSpPr>
          <p:spPr>
            <a:xfrm>
              <a:off x="6462019" y="3707706"/>
              <a:ext cx="7814566" cy="604838"/>
            </a:xfrm>
            <a:prstGeom prst="rect">
              <a:avLst/>
            </a:prstGeom>
            <a:noFill/>
            <a:ln/>
          </p:spPr>
          <p:txBody>
            <a:bodyPr wrap="squar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2375"/>
                </a:lnSpc>
              </a:pPr>
              <a:r>
                <a:rPr lang="en-US" sz="1800" err="1">
                  <a:latin typeface="Microsoft YaHei"/>
                  <a:ea typeface="Microsoft YaHei"/>
                  <a:cs typeface="Arial"/>
                </a:rPr>
                <a:t>採用</a:t>
              </a:r>
              <a:r>
                <a:rPr lang="en-US" sz="1800">
                  <a:latin typeface="Microsoft YaHei"/>
                  <a:ea typeface="Microsoft YaHei"/>
                  <a:cs typeface="Arial"/>
                </a:rPr>
                <a:t> Reinforce </a:t>
              </a:r>
              <a:r>
                <a:rPr lang="en-US" sz="1800" err="1">
                  <a:latin typeface="Microsoft YaHei"/>
                  <a:ea typeface="Microsoft YaHei"/>
                  <a:cs typeface="Arial"/>
                </a:rPr>
                <a:t>演算法進行端到端訓練，提升模型對不同規模圖的適應性</a:t>
              </a:r>
              <a:r>
                <a:rPr lang="en-US" sz="1800">
                  <a:latin typeface="Microsoft YaHei"/>
                  <a:ea typeface="Microsoft YaHei"/>
                  <a:cs typeface="Arial"/>
                </a:rPr>
                <a:t>。</a:t>
              </a:r>
            </a:p>
          </p:txBody>
        </p:sp>
        <p:pic>
          <p:nvPicPr>
            <p:cNvPr id="23" name="Image 3" descr="preencoded.png">
              <a:extLst>
                <a:ext uri="{FF2B5EF4-FFF2-40B4-BE49-F238E27FC236}">
                  <a16:creationId xmlns:a16="http://schemas.microsoft.com/office/drawing/2014/main" id="{2F90C96A-52F8-A732-D48E-888838245B33}"/>
                </a:ext>
              </a:extLst>
            </p:cNvPr>
            <p:cNvPicPr>
              <a:picLocks noChangeAspect="1"/>
            </p:cNvPicPr>
            <p:nvPr/>
          </p:nvPicPr>
          <p:blipFill>
            <a:blip r:embed="rId6"/>
            <a:stretch>
              <a:fillRect/>
            </a:stretch>
          </p:blipFill>
          <p:spPr>
            <a:xfrm>
              <a:off x="5233492" y="4622106"/>
              <a:ext cx="945058" cy="1512094"/>
            </a:xfrm>
            <a:prstGeom prst="rect">
              <a:avLst/>
            </a:prstGeom>
          </p:spPr>
        </p:pic>
        <p:sp>
          <p:nvSpPr>
            <p:cNvPr id="25" name="Text 5">
              <a:extLst>
                <a:ext uri="{FF2B5EF4-FFF2-40B4-BE49-F238E27FC236}">
                  <a16:creationId xmlns:a16="http://schemas.microsoft.com/office/drawing/2014/main" id="{05B9CFCA-FD73-98C8-994D-ED541E8B89AE}"/>
                </a:ext>
              </a:extLst>
            </p:cNvPr>
            <p:cNvSpPr/>
            <p:nvPr/>
          </p:nvSpPr>
          <p:spPr>
            <a:xfrm>
              <a:off x="6462019" y="4811118"/>
              <a:ext cx="2362696" cy="295275"/>
            </a:xfrm>
            <a:prstGeom prst="rect">
              <a:avLst/>
            </a:prstGeom>
            <a:noFill/>
            <a:ln/>
          </p:spPr>
          <p:txBody>
            <a:bodyPr wrap="non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defTabSz="914377" eaLnBrk="0" fontAlgn="base" hangingPunct="0">
                <a:lnSpc>
                  <a:spcPts val="2292"/>
                </a:lnSpc>
              </a:pPr>
              <a:r>
                <a:rPr lang="en-US" sz="2400" b="1" err="1">
                  <a:latin typeface="Microsoft YaHei"/>
                  <a:ea typeface="宋体"/>
                  <a:cs typeface="Arial"/>
                </a:rPr>
                <a:t>圖實例生成</a:t>
              </a:r>
              <a:endParaRPr lang="en-US" sz="2400" b="1">
                <a:latin typeface="Microsoft YaHei"/>
                <a:ea typeface="宋体"/>
                <a:cs typeface="Arial"/>
              </a:endParaRPr>
            </a:p>
          </p:txBody>
        </p:sp>
        <p:sp>
          <p:nvSpPr>
            <p:cNvPr id="27" name="Text 6">
              <a:extLst>
                <a:ext uri="{FF2B5EF4-FFF2-40B4-BE49-F238E27FC236}">
                  <a16:creationId xmlns:a16="http://schemas.microsoft.com/office/drawing/2014/main" id="{90BBF0BA-B95E-B0DD-5412-35D73B86B91A}"/>
                </a:ext>
              </a:extLst>
            </p:cNvPr>
            <p:cNvSpPr/>
            <p:nvPr/>
          </p:nvSpPr>
          <p:spPr>
            <a:xfrm>
              <a:off x="6462019" y="5219799"/>
              <a:ext cx="8245887" cy="604838"/>
            </a:xfrm>
            <a:prstGeom prst="rect">
              <a:avLst/>
            </a:prstGeom>
            <a:noFill/>
            <a:ln/>
          </p:spPr>
          <p:txBody>
            <a:bodyPr wrap="square" lIns="0" tIns="0" rIns="0" bIns="0" rtlCol="0" anchor="t"/>
            <a:lstStyle>
              <a:defPPr>
                <a:defRPr lang="zh-TW"/>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2375"/>
                </a:lnSpc>
              </a:pPr>
              <a:r>
                <a:rPr lang="en-US" sz="1800">
                  <a:latin typeface="Microsoft YaHei"/>
                  <a:ea typeface="Microsoft YaHei"/>
                  <a:cs typeface="Arial"/>
                </a:rPr>
                <a:t>每 20 </a:t>
              </a:r>
              <a:r>
                <a:rPr lang="en-US" sz="1800" err="1">
                  <a:latin typeface="Microsoft YaHei"/>
                  <a:ea typeface="Microsoft YaHei"/>
                  <a:cs typeface="Arial"/>
                </a:rPr>
                <a:t>次訓練迭代產生新的圖實例，以提升模型對不同規模圖的適應性</a:t>
              </a:r>
              <a:r>
                <a:rPr lang="en-US" sz="1800">
                  <a:latin typeface="Microsoft YaHei"/>
                  <a:ea typeface="Microsoft YaHei"/>
                  <a:cs typeface="Arial"/>
                </a:rPr>
                <a:t>。</a:t>
              </a:r>
            </a:p>
          </p:txBody>
        </p:sp>
      </p:grpSp>
      <p:sp>
        <p:nvSpPr>
          <p:cNvPr id="31" name="投影片編號版面配置區 30">
            <a:extLst>
              <a:ext uri="{FF2B5EF4-FFF2-40B4-BE49-F238E27FC236}">
                <a16:creationId xmlns:a16="http://schemas.microsoft.com/office/drawing/2014/main" id="{9C629EEA-8849-A64F-1258-6CAFB0F08C18}"/>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25</a:t>
            </a:fld>
            <a:endParaRPr lang="zh-TW" altLang="en-US"/>
          </a:p>
        </p:txBody>
      </p:sp>
    </p:spTree>
    <p:extLst>
      <p:ext uri="{BB962C8B-B14F-4D97-AF65-F5344CB8AC3E}">
        <p14:creationId xmlns:p14="http://schemas.microsoft.com/office/powerpoint/2010/main" val="1979257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2">
            <a:extLst>
              <a:ext uri="{FF2B5EF4-FFF2-40B4-BE49-F238E27FC236}">
                <a16:creationId xmlns:a16="http://schemas.microsoft.com/office/drawing/2014/main" id="{0667DCA3-A912-4E3D-BEB9-E8D7C8A0D76B}"/>
              </a:ext>
            </a:extLst>
          </p:cNvPr>
          <p:cNvGrpSpPr/>
          <p:nvPr/>
        </p:nvGrpSpPr>
        <p:grpSpPr>
          <a:xfrm>
            <a:off x="1095005" y="551162"/>
            <a:ext cx="6495611" cy="616363"/>
            <a:chOff x="1971675" y="1477914"/>
            <a:chExt cx="5299780" cy="1521405"/>
          </a:xfrm>
        </p:grpSpPr>
        <p:sp>
          <p:nvSpPr>
            <p:cNvPr id="5" name="矩形 4">
              <a:extLst>
                <a:ext uri="{FF2B5EF4-FFF2-40B4-BE49-F238E27FC236}">
                  <a16:creationId xmlns:a16="http://schemas.microsoft.com/office/drawing/2014/main" id="{4CCF7FFC-1C67-3298-78D3-970E45856FEF}"/>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6" name="矩形 5">
              <a:extLst>
                <a:ext uri="{FF2B5EF4-FFF2-40B4-BE49-F238E27FC236}">
                  <a16:creationId xmlns:a16="http://schemas.microsoft.com/office/drawing/2014/main" id="{572E5DD6-4D0D-3762-A317-8BFCF6CBF107}"/>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9" name="文本框 41">
            <a:extLst>
              <a:ext uri="{FF2B5EF4-FFF2-40B4-BE49-F238E27FC236}">
                <a16:creationId xmlns:a16="http://schemas.microsoft.com/office/drawing/2014/main" id="{30C0403F-596D-FC0A-E438-C80EBC63F39E}"/>
              </a:ext>
            </a:extLst>
          </p:cNvPr>
          <p:cNvSpPr txBox="1"/>
          <p:nvPr/>
        </p:nvSpPr>
        <p:spPr>
          <a:xfrm>
            <a:off x="1093747" y="544060"/>
            <a:ext cx="9670033" cy="1477328"/>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altLang="en-US" sz="3000" b="1">
                <a:solidFill>
                  <a:srgbClr val="1F1F1F"/>
                </a:solidFill>
                <a:latin typeface="Arial"/>
                <a:ea typeface="微软雅黑"/>
                <a:cs typeface="Arial"/>
              </a:rPr>
              <a:t>結論</a:t>
            </a:r>
          </a:p>
          <a:p>
            <a:pPr>
              <a:spcBef>
                <a:spcPts val="0"/>
              </a:spcBef>
              <a:spcAft>
                <a:spcPts val="0"/>
              </a:spcAft>
            </a:pPr>
            <a:endParaRPr lang="zh-TW" altLang="en-US" sz="3000" b="1" dirty="0">
              <a:solidFill>
                <a:srgbClr val="1F1F1F"/>
              </a:solidFill>
              <a:latin typeface="Arial"/>
              <a:ea typeface="微软雅黑"/>
              <a:cs typeface="Arial"/>
            </a:endParaRPr>
          </a:p>
          <a:p>
            <a:pPr>
              <a:spcBef>
                <a:spcPts val="0"/>
              </a:spcBef>
              <a:spcAft>
                <a:spcPts val="0"/>
              </a:spcAft>
            </a:pPr>
            <a:endParaRPr lang="zh-TW" altLang="en-US" sz="3000" b="1" dirty="0">
              <a:solidFill>
                <a:srgbClr val="1F1F1F"/>
              </a:solidFill>
              <a:latin typeface="Arial"/>
              <a:ea typeface="微软雅黑"/>
              <a:cs typeface="Arial"/>
            </a:endParaRPr>
          </a:p>
        </p:txBody>
      </p:sp>
      <p:sp>
        <p:nvSpPr>
          <p:cNvPr id="10" name="文字方塊 9">
            <a:extLst>
              <a:ext uri="{FF2B5EF4-FFF2-40B4-BE49-F238E27FC236}">
                <a16:creationId xmlns:a16="http://schemas.microsoft.com/office/drawing/2014/main" id="{B541834C-D044-F7F7-DC1F-9ADFA2D27E2B}"/>
              </a:ext>
            </a:extLst>
          </p:cNvPr>
          <p:cNvSpPr txBox="1"/>
          <p:nvPr/>
        </p:nvSpPr>
        <p:spPr>
          <a:xfrm>
            <a:off x="1923933" y="2255305"/>
            <a:ext cx="8214910" cy="21929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77" eaLnBrk="0" fontAlgn="base" hangingPunct="0">
              <a:lnSpc>
                <a:spcPct val="200000"/>
              </a:lnSpc>
              <a:spcBef>
                <a:spcPct val="0"/>
              </a:spcBef>
              <a:spcAft>
                <a:spcPct val="0"/>
              </a:spcAft>
            </a:pPr>
            <a:r>
              <a:rPr lang="en-US" altLang="zh-TW" sz="2400" dirty="0">
                <a:latin typeface="Microsoft YaHei"/>
                <a:ea typeface="Microsoft YaHei"/>
                <a:cs typeface="Arial"/>
              </a:rPr>
              <a:t>HGS </a:t>
            </a:r>
            <a:r>
              <a:rPr lang="zh-TW" altLang="en-US" sz="2400">
                <a:latin typeface="Microsoft YaHei"/>
                <a:ea typeface="Microsoft YaHei"/>
                <a:cs typeface="Arial"/>
              </a:rPr>
              <a:t>的設計使其能有效解決</a:t>
            </a:r>
            <a:r>
              <a:rPr lang="en-US" altLang="zh-TW" sz="2400" dirty="0">
                <a:latin typeface="Microsoft YaHei"/>
                <a:ea typeface="Microsoft YaHei"/>
                <a:cs typeface="Arial"/>
              </a:rPr>
              <a:t> FJSPT</a:t>
            </a:r>
            <a:r>
              <a:rPr lang="zh-TW" altLang="en-US" sz="2400">
                <a:latin typeface="Microsoft YaHei"/>
                <a:ea typeface="Microsoft YaHei"/>
                <a:cs typeface="Arial"/>
              </a:rPr>
              <a:t>，特別在大規模未見場景下的表現顯著提升。未來研究方向包括探索更複雜的圖結構和編碼器設計，以及將</a:t>
            </a:r>
            <a:r>
              <a:rPr lang="en-US" altLang="zh-TW" sz="2400" dirty="0">
                <a:latin typeface="Microsoft YaHei"/>
                <a:ea typeface="Microsoft YaHei"/>
                <a:cs typeface="Arial"/>
              </a:rPr>
              <a:t> HGS </a:t>
            </a:r>
            <a:r>
              <a:rPr lang="zh-TW" altLang="en-US" sz="2400">
                <a:latin typeface="Microsoft YaHei"/>
                <a:ea typeface="Microsoft YaHei"/>
                <a:cs typeface="Arial"/>
              </a:rPr>
              <a:t>應用於其他生產排程問題。</a:t>
            </a:r>
            <a:endParaRPr lang="en-US" altLang="zh-TW" sz="2400">
              <a:latin typeface="Microsoft YaHei"/>
              <a:ea typeface="Microsoft YaHei"/>
              <a:cs typeface="Arial"/>
            </a:endParaRPr>
          </a:p>
        </p:txBody>
      </p:sp>
      <p:sp>
        <p:nvSpPr>
          <p:cNvPr id="11" name="投影片編號版面配置區 10">
            <a:extLst>
              <a:ext uri="{FF2B5EF4-FFF2-40B4-BE49-F238E27FC236}">
                <a16:creationId xmlns:a16="http://schemas.microsoft.com/office/drawing/2014/main" id="{8E1E6CA5-6348-F148-5676-2BF62015ED17}"/>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26</a:t>
            </a:fld>
            <a:endParaRPr lang="zh-TW" altLang="en-US"/>
          </a:p>
        </p:txBody>
      </p:sp>
    </p:spTree>
    <p:extLst>
      <p:ext uri="{BB962C8B-B14F-4D97-AF65-F5344CB8AC3E}">
        <p14:creationId xmlns:p14="http://schemas.microsoft.com/office/powerpoint/2010/main" val="3973294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6439B62-85D4-133B-4189-8DC6205785A9}"/>
              </a:ext>
            </a:extLst>
          </p:cNvPr>
          <p:cNvGrpSpPr/>
          <p:nvPr/>
        </p:nvGrpSpPr>
        <p:grpSpPr>
          <a:xfrm>
            <a:off x="4783544" y="1618773"/>
            <a:ext cx="2451259" cy="1210588"/>
            <a:chOff x="3587658" y="1669841"/>
            <a:chExt cx="1838444" cy="907941"/>
          </a:xfrm>
        </p:grpSpPr>
        <p:sp>
          <p:nvSpPr>
            <p:cNvPr id="15" name="文本框 14"/>
            <p:cNvSpPr txBox="1"/>
            <p:nvPr/>
          </p:nvSpPr>
          <p:spPr>
            <a:xfrm>
              <a:off x="3587658" y="1669841"/>
              <a:ext cx="1838444" cy="769441"/>
            </a:xfrm>
            <a:prstGeom prst="rect">
              <a:avLst/>
            </a:prstGeom>
            <a:noFill/>
          </p:spPr>
          <p:txBody>
            <a:bodyPr wrap="square">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marR="0" algn="ctr" defTabSz="914377" eaLnBrk="1" fontAlgn="auto" hangingPunct="1">
                <a:spcBef>
                  <a:spcPts val="0"/>
                </a:spcBef>
                <a:spcAft>
                  <a:spcPts val="0"/>
                </a:spcAft>
                <a:buClrTx/>
                <a:buSzTx/>
                <a:buFontTx/>
                <a:buNone/>
                <a:defRPr/>
              </a:pPr>
              <a:r>
                <a:rPr kumimoji="0" lang="en-US" altLang="zh-CN" sz="5867" kern="1200" cap="none" spc="0" normalizeH="0" baseline="0" noProof="0">
                  <a:solidFill>
                    <a:schemeClr val="tx1">
                      <a:lumMod val="85000"/>
                      <a:lumOff val="15000"/>
                    </a:schemeClr>
                  </a:solidFill>
                  <a:latin typeface="HarmonyOS Sans SC" panose="00000500000000000000" pitchFamily="2" charset="-122"/>
                  <a:ea typeface="思源宋体 CN SemiBold" panose="02020600000000000000" pitchFamily="18" charset="-122"/>
                  <a:cs typeface="+mn-ea"/>
                  <a:sym typeface="HarmonyOS Sans SC" panose="00000500000000000000" pitchFamily="2" charset="-122"/>
                </a:rPr>
                <a:t>4</a:t>
              </a:r>
              <a:endParaRPr kumimoji="0" lang="zh-CN" altLang="en-US" sz="5867" kern="1200" cap="none" spc="0" normalizeH="0" baseline="0" noProof="0">
                <a:solidFill>
                  <a:schemeClr val="tx1">
                    <a:lumMod val="85000"/>
                    <a:lumOff val="15000"/>
                  </a:schemeClr>
                </a:solidFill>
                <a:latin typeface="HarmonyOS Sans SC" panose="00000500000000000000" pitchFamily="2" charset="-122"/>
                <a:ea typeface="思源宋体 CN SemiBold" panose="02020600000000000000" pitchFamily="18" charset="-122"/>
                <a:cs typeface="+mn-ea"/>
                <a:sym typeface="HarmonyOS Sans SC" panose="00000500000000000000" pitchFamily="2" charset="-122"/>
              </a:endParaRPr>
            </a:p>
          </p:txBody>
        </p:sp>
        <p:sp>
          <p:nvSpPr>
            <p:cNvPr id="16" name="文本框 15"/>
            <p:cNvSpPr txBox="1"/>
            <p:nvPr/>
          </p:nvSpPr>
          <p:spPr>
            <a:xfrm>
              <a:off x="3916594" y="2300783"/>
              <a:ext cx="1310810" cy="276999"/>
            </a:xfrm>
            <a:prstGeom prst="rect">
              <a:avLst/>
            </a:prstGeom>
            <a:noFill/>
            <a:ln w="9525">
              <a:noFill/>
            </a:ln>
          </p:spPr>
          <p:txBody>
            <a:bodyPr wrap="square">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dist" eaLnBrk="1" hangingPunct="1"/>
              <a:r>
                <a:rPr lang="en-US" altLang="zh-CN" sz="1600">
                  <a:solidFill>
                    <a:schemeClr val="bg1">
                      <a:lumMod val="50000"/>
                    </a:schemeClr>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PART</a:t>
              </a:r>
              <a:endParaRPr lang="zh-CN" altLang="en-US" sz="1600">
                <a:solidFill>
                  <a:schemeClr val="bg1">
                    <a:lumMod val="50000"/>
                  </a:schemeClr>
                </a:solidFill>
                <a:latin typeface="HarmonyOS Sans SC" panose="00000500000000000000" pitchFamily="2" charset="-122"/>
                <a:ea typeface="HarmonyOS Sans SC" panose="00000500000000000000" pitchFamily="2" charset="-122"/>
                <a:cs typeface="+mn-ea"/>
                <a:sym typeface="HarmonyOS Sans SC" panose="00000500000000000000" pitchFamily="2" charset="-122"/>
              </a:endParaRPr>
            </a:p>
          </p:txBody>
        </p:sp>
      </p:grpSp>
      <p:sp>
        <p:nvSpPr>
          <p:cNvPr id="25" name="椭圆 24">
            <a:extLst>
              <a:ext uri="{FF2B5EF4-FFF2-40B4-BE49-F238E27FC236}">
                <a16:creationId xmlns:a16="http://schemas.microsoft.com/office/drawing/2014/main" id="{D17A99CB-3AA1-B8EE-B5A3-453DEBF0B45C}"/>
              </a:ext>
            </a:extLst>
          </p:cNvPr>
          <p:cNvSpPr/>
          <p:nvPr/>
        </p:nvSpPr>
        <p:spPr>
          <a:xfrm>
            <a:off x="6859140" y="1254823"/>
            <a:ext cx="447677" cy="447677"/>
          </a:xfrm>
          <a:prstGeom prst="ellipse">
            <a:avLst/>
          </a:prstGeom>
          <a:solidFill>
            <a:srgbClr val="3A3A3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8" name="椭圆 27">
            <a:extLst>
              <a:ext uri="{FF2B5EF4-FFF2-40B4-BE49-F238E27FC236}">
                <a16:creationId xmlns:a16="http://schemas.microsoft.com/office/drawing/2014/main" id="{024925B8-D348-72BB-F31A-FE8FB90C0716}"/>
              </a:ext>
            </a:extLst>
          </p:cNvPr>
          <p:cNvSpPr/>
          <p:nvPr/>
        </p:nvSpPr>
        <p:spPr>
          <a:xfrm>
            <a:off x="4532993" y="1803490"/>
            <a:ext cx="704385" cy="704385"/>
          </a:xfrm>
          <a:prstGeom prst="ellipse">
            <a:avLst/>
          </a:prstGeom>
          <a:no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nvGrpSpPr>
          <p:cNvPr id="6" name="组合 5">
            <a:extLst>
              <a:ext uri="{FF2B5EF4-FFF2-40B4-BE49-F238E27FC236}">
                <a16:creationId xmlns:a16="http://schemas.microsoft.com/office/drawing/2014/main" id="{0556AC6E-15E8-CE3C-9C5C-C7253E3C4625}"/>
              </a:ext>
            </a:extLst>
          </p:cNvPr>
          <p:cNvGrpSpPr/>
          <p:nvPr/>
        </p:nvGrpSpPr>
        <p:grpSpPr>
          <a:xfrm>
            <a:off x="7306817" y="2644694"/>
            <a:ext cx="6798968" cy="5078633"/>
            <a:chOff x="5095875" y="2847975"/>
            <a:chExt cx="4343400" cy="3244395"/>
          </a:xfrm>
        </p:grpSpPr>
        <p:sp>
          <p:nvSpPr>
            <p:cNvPr id="4" name="任意多边形: 形状 3">
              <a:extLst>
                <a:ext uri="{FF2B5EF4-FFF2-40B4-BE49-F238E27FC236}">
                  <a16:creationId xmlns:a16="http://schemas.microsoft.com/office/drawing/2014/main" id="{8F8451DB-DCA5-4F83-741A-488E012CD8C0}"/>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1" name="任意多边形: 形状 20">
              <a:extLst>
                <a:ext uri="{FF2B5EF4-FFF2-40B4-BE49-F238E27FC236}">
                  <a16:creationId xmlns:a16="http://schemas.microsoft.com/office/drawing/2014/main" id="{51CE31C2-8DCD-5D35-E60B-3459C8D7A714}"/>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9" name="任意多边形: 形状 28">
              <a:extLst>
                <a:ext uri="{FF2B5EF4-FFF2-40B4-BE49-F238E27FC236}">
                  <a16:creationId xmlns:a16="http://schemas.microsoft.com/office/drawing/2014/main" id="{A5BE949F-CE71-CEC3-DFF6-5EB32E724786}"/>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0" name="任意多边形: 形状 29">
              <a:extLst>
                <a:ext uri="{FF2B5EF4-FFF2-40B4-BE49-F238E27FC236}">
                  <a16:creationId xmlns:a16="http://schemas.microsoft.com/office/drawing/2014/main" id="{A40BAF85-DC3B-1357-7009-1019A4C0E9F7}"/>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1" name="任意多边形: 形状 30">
              <a:extLst>
                <a:ext uri="{FF2B5EF4-FFF2-40B4-BE49-F238E27FC236}">
                  <a16:creationId xmlns:a16="http://schemas.microsoft.com/office/drawing/2014/main" id="{7306C551-EA51-7ADF-AEAF-D554C0D6F345}"/>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2" name="任意多边形: 形状 31">
              <a:extLst>
                <a:ext uri="{FF2B5EF4-FFF2-40B4-BE49-F238E27FC236}">
                  <a16:creationId xmlns:a16="http://schemas.microsoft.com/office/drawing/2014/main" id="{6A8BAF66-6DCF-1703-6581-0F22F31546DD}"/>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3" name="任意多边形: 形状 32">
              <a:extLst>
                <a:ext uri="{FF2B5EF4-FFF2-40B4-BE49-F238E27FC236}">
                  <a16:creationId xmlns:a16="http://schemas.microsoft.com/office/drawing/2014/main" id="{4E26A81C-E629-FEC4-1E67-A910299F1F09}"/>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grpSp>
        <p:nvGrpSpPr>
          <p:cNvPr id="34" name="组合 33">
            <a:extLst>
              <a:ext uri="{FF2B5EF4-FFF2-40B4-BE49-F238E27FC236}">
                <a16:creationId xmlns:a16="http://schemas.microsoft.com/office/drawing/2014/main" id="{6B482175-F6D5-59C9-7556-76AD668789AA}"/>
              </a:ext>
            </a:extLst>
          </p:cNvPr>
          <p:cNvGrpSpPr/>
          <p:nvPr/>
        </p:nvGrpSpPr>
        <p:grpSpPr>
          <a:xfrm>
            <a:off x="-193696" y="-359441"/>
            <a:ext cx="5791200" cy="4325860"/>
            <a:chOff x="5095875" y="2847975"/>
            <a:chExt cx="4343400" cy="3244395"/>
          </a:xfrm>
        </p:grpSpPr>
        <p:sp>
          <p:nvSpPr>
            <p:cNvPr id="35" name="任意多边形: 形状 34">
              <a:extLst>
                <a:ext uri="{FF2B5EF4-FFF2-40B4-BE49-F238E27FC236}">
                  <a16:creationId xmlns:a16="http://schemas.microsoft.com/office/drawing/2014/main" id="{AB02486B-45F7-E0CB-B1C1-A6960AE56580}"/>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6" name="任意多边形: 形状 35">
              <a:extLst>
                <a:ext uri="{FF2B5EF4-FFF2-40B4-BE49-F238E27FC236}">
                  <a16:creationId xmlns:a16="http://schemas.microsoft.com/office/drawing/2014/main" id="{11EE0C8F-C828-D08E-8EBF-F5EFB3D4A361}"/>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7" name="任意多边形: 形状 36">
              <a:extLst>
                <a:ext uri="{FF2B5EF4-FFF2-40B4-BE49-F238E27FC236}">
                  <a16:creationId xmlns:a16="http://schemas.microsoft.com/office/drawing/2014/main" id="{ABE4EBF6-20E3-758F-5701-B5E5F3A87B5D}"/>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8" name="任意多边形: 形状 37">
              <a:extLst>
                <a:ext uri="{FF2B5EF4-FFF2-40B4-BE49-F238E27FC236}">
                  <a16:creationId xmlns:a16="http://schemas.microsoft.com/office/drawing/2014/main" id="{A34F1E4F-DD57-5614-3866-D71BA06C4220}"/>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9" name="任意多边形: 形状 38">
              <a:extLst>
                <a:ext uri="{FF2B5EF4-FFF2-40B4-BE49-F238E27FC236}">
                  <a16:creationId xmlns:a16="http://schemas.microsoft.com/office/drawing/2014/main" id="{0623991F-A617-3983-DFC0-5B4824CD0E36}"/>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40" name="任意多边形: 形状 39">
              <a:extLst>
                <a:ext uri="{FF2B5EF4-FFF2-40B4-BE49-F238E27FC236}">
                  <a16:creationId xmlns:a16="http://schemas.microsoft.com/office/drawing/2014/main" id="{5DAE588A-04A2-878F-3270-AF55FB92A949}"/>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41" name="任意多边形: 形状 40">
              <a:extLst>
                <a:ext uri="{FF2B5EF4-FFF2-40B4-BE49-F238E27FC236}">
                  <a16:creationId xmlns:a16="http://schemas.microsoft.com/office/drawing/2014/main" id="{1ED39D28-0240-4E0D-9EC1-9C298947813F}"/>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grpSp>
        <p:nvGrpSpPr>
          <p:cNvPr id="13" name="组合 12">
            <a:extLst>
              <a:ext uri="{FF2B5EF4-FFF2-40B4-BE49-F238E27FC236}">
                <a16:creationId xmlns:a16="http://schemas.microsoft.com/office/drawing/2014/main" id="{059DE52E-56DA-09DC-4183-5C7D2A516A01}"/>
              </a:ext>
            </a:extLst>
          </p:cNvPr>
          <p:cNvGrpSpPr/>
          <p:nvPr/>
        </p:nvGrpSpPr>
        <p:grpSpPr>
          <a:xfrm>
            <a:off x="3922331" y="2982060"/>
            <a:ext cx="4392563" cy="886737"/>
            <a:chOff x="1005154" y="1821373"/>
            <a:chExt cx="3294422" cy="665053"/>
          </a:xfrm>
        </p:grpSpPr>
        <p:grpSp>
          <p:nvGrpSpPr>
            <p:cNvPr id="3" name="组合 2">
              <a:extLst>
                <a:ext uri="{FF2B5EF4-FFF2-40B4-BE49-F238E27FC236}">
                  <a16:creationId xmlns:a16="http://schemas.microsoft.com/office/drawing/2014/main" id="{5EF9E3E2-F41A-996C-0A2B-B0B5C54DEAEF}"/>
                </a:ext>
              </a:extLst>
            </p:cNvPr>
            <p:cNvGrpSpPr/>
            <p:nvPr/>
          </p:nvGrpSpPr>
          <p:grpSpPr>
            <a:xfrm>
              <a:off x="1005154" y="1821373"/>
              <a:ext cx="3294422" cy="665053"/>
              <a:chOff x="2076346" y="1480698"/>
              <a:chExt cx="5210175" cy="1489807"/>
            </a:xfrm>
          </p:grpSpPr>
          <p:sp>
            <p:nvSpPr>
              <p:cNvPr id="27" name="矩形 26">
                <a:extLst>
                  <a:ext uri="{FF2B5EF4-FFF2-40B4-BE49-F238E27FC236}">
                    <a16:creationId xmlns:a16="http://schemas.microsoft.com/office/drawing/2014/main" id="{9D86CBF1-527F-67A4-5963-8DCB658EDD67}"/>
                  </a:ext>
                </a:extLst>
              </p:cNvPr>
              <p:cNvSpPr/>
              <p:nvPr/>
            </p:nvSpPr>
            <p:spPr>
              <a:xfrm>
                <a:off x="2076346" y="1617954"/>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6" name="矩形 25">
                <a:extLst>
                  <a:ext uri="{FF2B5EF4-FFF2-40B4-BE49-F238E27FC236}">
                    <a16:creationId xmlns:a16="http://schemas.microsoft.com/office/drawing/2014/main" id="{BB42922E-E027-7CC3-FCAE-8D13625E88C0}"/>
                  </a:ext>
                </a:extLst>
              </p:cNvPr>
              <p:cNvSpPr/>
              <p:nvPr/>
            </p:nvSpPr>
            <p:spPr>
              <a:xfrm>
                <a:off x="2076346" y="1480698"/>
                <a:ext cx="5210175" cy="1352549"/>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42" name="文本框 41">
              <a:extLst>
                <a:ext uri="{FF2B5EF4-FFF2-40B4-BE49-F238E27FC236}">
                  <a16:creationId xmlns:a16="http://schemas.microsoft.com/office/drawing/2014/main" id="{D4D1F0B2-1A05-7DAA-8D01-DCA935A17414}"/>
                </a:ext>
              </a:extLst>
            </p:cNvPr>
            <p:cNvSpPr txBox="1"/>
            <p:nvPr/>
          </p:nvSpPr>
          <p:spPr>
            <a:xfrm>
              <a:off x="1519773" y="1930885"/>
              <a:ext cx="2234302" cy="438581"/>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r>
                <a:rPr lang="en-US" sz="3200">
                  <a:latin typeface="Calibri"/>
                  <a:ea typeface="Calibri"/>
                  <a:cs typeface="Calibri"/>
                  <a:sym typeface="HarmonyOS Sans SC" panose="00000500000000000000" pitchFamily="2" charset="-122"/>
                </a:rPr>
                <a:t>Results </a:t>
              </a:r>
              <a:endParaRPr lang="en-US" altLang="zh-TW" sz="2650">
                <a:cs typeface="Arial"/>
              </a:endParaRPr>
            </a:p>
          </p:txBody>
        </p:sp>
      </p:grpSp>
      <p:sp>
        <p:nvSpPr>
          <p:cNvPr id="5" name="投影片編號版面配置區 4">
            <a:extLst>
              <a:ext uri="{FF2B5EF4-FFF2-40B4-BE49-F238E27FC236}">
                <a16:creationId xmlns:a16="http://schemas.microsoft.com/office/drawing/2014/main" id="{A21EAC42-8ACF-BB4A-0437-8C207D95BCA4}"/>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27</a:t>
            </a:fld>
            <a:endParaRPr lang="zh-TW" altLang="en-US"/>
          </a:p>
        </p:txBody>
      </p:sp>
    </p:spTree>
    <p:extLst>
      <p:ext uri="{BB962C8B-B14F-4D97-AF65-F5344CB8AC3E}">
        <p14:creationId xmlns:p14="http://schemas.microsoft.com/office/powerpoint/2010/main" val="3871029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2">
            <a:extLst>
              <a:ext uri="{FF2B5EF4-FFF2-40B4-BE49-F238E27FC236}">
                <a16:creationId xmlns:a16="http://schemas.microsoft.com/office/drawing/2014/main" id="{D7A17D23-CB90-FD4A-2C2D-A82F4F2BD804}"/>
              </a:ext>
            </a:extLst>
          </p:cNvPr>
          <p:cNvGrpSpPr/>
          <p:nvPr/>
        </p:nvGrpSpPr>
        <p:grpSpPr>
          <a:xfrm>
            <a:off x="969499" y="319944"/>
            <a:ext cx="9762074" cy="2438119"/>
            <a:chOff x="938970" y="1820130"/>
            <a:chExt cx="4238769" cy="2469013"/>
          </a:xfrm>
        </p:grpSpPr>
        <p:grpSp>
          <p:nvGrpSpPr>
            <p:cNvPr id="3" name="组合 2">
              <a:extLst>
                <a:ext uri="{FF2B5EF4-FFF2-40B4-BE49-F238E27FC236}">
                  <a16:creationId xmlns:a16="http://schemas.microsoft.com/office/drawing/2014/main" id="{533BA331-D4B1-A3CA-7070-EBE97F7E218D}"/>
                </a:ext>
              </a:extLst>
            </p:cNvPr>
            <p:cNvGrpSpPr/>
            <p:nvPr/>
          </p:nvGrpSpPr>
          <p:grpSpPr>
            <a:xfrm>
              <a:off x="938970" y="1820130"/>
              <a:ext cx="3351080" cy="679158"/>
              <a:chOff x="1971675" y="1477914"/>
              <a:chExt cx="5299780" cy="1521405"/>
            </a:xfrm>
          </p:grpSpPr>
          <p:sp>
            <p:nvSpPr>
              <p:cNvPr id="5" name="矩形 4">
                <a:extLst>
                  <a:ext uri="{FF2B5EF4-FFF2-40B4-BE49-F238E27FC236}">
                    <a16:creationId xmlns:a16="http://schemas.microsoft.com/office/drawing/2014/main" id="{29570265-B7F9-2C4F-C466-70387DD3FFC5}"/>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6" name="矩形 5">
                <a:extLst>
                  <a:ext uri="{FF2B5EF4-FFF2-40B4-BE49-F238E27FC236}">
                    <a16:creationId xmlns:a16="http://schemas.microsoft.com/office/drawing/2014/main" id="{7556D7A9-E0F1-BF5B-611C-217AB697B3F3}"/>
                  </a:ext>
                </a:extLst>
              </p:cNvPr>
              <p:cNvSpPr/>
              <p:nvPr/>
            </p:nvSpPr>
            <p:spPr>
              <a:xfrm>
                <a:off x="1971675" y="1477914"/>
                <a:ext cx="5210175" cy="1352550"/>
              </a:xfrm>
              <a:prstGeom prst="rect">
                <a:avLst/>
              </a:prstGeom>
              <a:blipFill dpi="0" rotWithShape="1">
                <a:blip r:embed="rId2"/>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4" name="文本框 41">
              <a:extLst>
                <a:ext uri="{FF2B5EF4-FFF2-40B4-BE49-F238E27FC236}">
                  <a16:creationId xmlns:a16="http://schemas.microsoft.com/office/drawing/2014/main" id="{9F1D31DA-EE38-66EF-960F-3DF17B42A5E5}"/>
                </a:ext>
              </a:extLst>
            </p:cNvPr>
            <p:cNvSpPr txBox="1"/>
            <p:nvPr/>
          </p:nvSpPr>
          <p:spPr>
            <a:xfrm>
              <a:off x="978935" y="1865858"/>
              <a:ext cx="4198804" cy="2423285"/>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endParaRPr lang="en-US" altLang="zh-TW" sz="2700" dirty="0">
                <a:ea typeface="微软雅黑"/>
                <a:cs typeface="Arial"/>
              </a:endParaRPr>
            </a:p>
            <a:p>
              <a:pPr>
                <a:spcBef>
                  <a:spcPts val="0"/>
                </a:spcBef>
                <a:spcAft>
                  <a:spcPts val="0"/>
                </a:spcAft>
              </a:pPr>
              <a:endParaRPr lang="en-US" altLang="zh-TW" sz="3200" b="1" i="0" u="none" strike="noStrike" dirty="0">
                <a:solidFill>
                  <a:srgbClr val="000000"/>
                </a:solidFill>
                <a:effectLst/>
                <a:latin typeface="Calibri" panose="020F0502020204030204" pitchFamily="34" charset="0"/>
                <a:cs typeface="Calibri"/>
              </a:endParaRPr>
            </a:p>
            <a:p>
              <a:br>
                <a:rPr lang="en-US" altLang="zh-TW" sz="4250" dirty="0"/>
              </a:br>
              <a:endParaRPr lang="en-US" altLang="zh-TW" sz="4800" b="0" dirty="0">
                <a:effectLst/>
                <a:cs typeface="Arial" panose="020B0604020202020204" pitchFamily="34" charset="0"/>
              </a:endParaRPr>
            </a:p>
          </p:txBody>
        </p:sp>
      </p:grpSp>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5EBDAA66-2507-F3AB-DE3C-9E3C98319EC0}"/>
                  </a:ext>
                </a:extLst>
              </p:cNvPr>
              <p:cNvSpPr txBox="1"/>
              <p:nvPr/>
            </p:nvSpPr>
            <p:spPr>
              <a:xfrm>
                <a:off x="1174044" y="1540933"/>
                <a:ext cx="10351910" cy="35702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2400" b="1" dirty="0">
                    <a:ea typeface="+mn-lt"/>
                    <a:cs typeface="+mn-lt"/>
                  </a:rPr>
                  <a:t>配置 (Configuration)：</a:t>
                </a:r>
                <a:endParaRPr lang="zh-TW" sz="2400" b="1" dirty="0"/>
              </a:p>
              <a:p>
                <a:pPr marL="285750" indent="-285750">
                  <a:buFont typeface="Arial"/>
                  <a:buChar char="•"/>
                </a:pPr>
                <a:r>
                  <a:rPr lang="en-US" altLang="zh-TW" sz="2000" b="1" dirty="0">
                    <a:ea typeface="+mn-lt"/>
                    <a:cs typeface="+mn-lt"/>
                  </a:rPr>
                  <a:t>n</a:t>
                </a:r>
                <a:r>
                  <a:rPr lang="zh-TW" altLang="en-US" sz="2000" dirty="0">
                    <a:ea typeface="+mn-lt"/>
                    <a:cs typeface="+mn-lt"/>
                  </a:rPr>
                  <a:t>：作業數量 </a:t>
                </a:r>
                <a:r>
                  <a:rPr lang="en-US" altLang="zh-TW" sz="2000" dirty="0">
                    <a:ea typeface="+mn-lt"/>
                    <a:cs typeface="+mn-lt"/>
                  </a:rPr>
                  <a:t>(Number</a:t>
                </a:r>
                <a:r>
                  <a:rPr lang="zh-TW" altLang="en-US" sz="2000" dirty="0">
                    <a:ea typeface="+mn-lt"/>
                    <a:cs typeface="+mn-lt"/>
                  </a:rPr>
                  <a:t> </a:t>
                </a:r>
                <a:r>
                  <a:rPr lang="en-US" altLang="zh-TW" sz="2000" dirty="0">
                    <a:ea typeface="+mn-lt"/>
                    <a:cs typeface="+mn-lt"/>
                  </a:rPr>
                  <a:t>of</a:t>
                </a:r>
                <a:r>
                  <a:rPr lang="zh-TW" altLang="en-US" sz="2000" dirty="0">
                    <a:ea typeface="+mn-lt"/>
                    <a:cs typeface="+mn-lt"/>
                  </a:rPr>
                  <a:t> </a:t>
                </a:r>
                <a:r>
                  <a:rPr lang="en-US" altLang="zh-TW" sz="2000" dirty="0">
                    <a:ea typeface="+mn-lt"/>
                    <a:cs typeface="+mn-lt"/>
                  </a:rPr>
                  <a:t>jobs)，</a:t>
                </a:r>
                <a:r>
                  <a:rPr lang="zh-TW" altLang="en-US" sz="2000" dirty="0">
                    <a:ea typeface="+mn-lt"/>
                    <a:cs typeface="+mn-lt"/>
                  </a:rPr>
                  <a:t>表示總共有 </a:t>
                </a:r>
                <a:r>
                  <a:rPr lang="en-US" altLang="zh-TW" sz="2000" dirty="0">
                    <a:ea typeface="+mn-lt"/>
                    <a:cs typeface="+mn-lt"/>
                  </a:rPr>
                  <a:t>n </a:t>
                </a:r>
                <a:r>
                  <a:rPr lang="zh-TW" altLang="en-US" sz="2000" dirty="0">
                    <a:ea typeface="+mn-lt"/>
                    <a:cs typeface="+mn-lt"/>
                  </a:rPr>
                  <a:t>個需要完成的作業。</a:t>
                </a:r>
                <a:endParaRPr lang="zh-TW" altLang="en-US" sz="2000" dirty="0">
                  <a:ea typeface="新細明體"/>
                </a:endParaRPr>
              </a:p>
              <a:p>
                <a:pPr marL="285750" indent="-285750">
                  <a:buFont typeface="Arial"/>
                  <a:buChar char="•"/>
                </a:pPr>
                <a:r>
                  <a:rPr lang="en-US" altLang="zh-TW" sz="2000" b="1" dirty="0">
                    <a:ea typeface="+mn-lt"/>
                    <a:cs typeface="+mn-lt"/>
                  </a:rPr>
                  <a:t>m</a:t>
                </a:r>
                <a:r>
                  <a:rPr lang="zh-TW" altLang="en-US" sz="2000" dirty="0">
                    <a:ea typeface="+mn-lt"/>
                    <a:cs typeface="+mn-lt"/>
                  </a:rPr>
                  <a:t>：機器數量 </a:t>
                </a:r>
                <a:r>
                  <a:rPr lang="en-US" altLang="zh-TW" sz="2000" dirty="0">
                    <a:ea typeface="+mn-lt"/>
                    <a:cs typeface="+mn-lt"/>
                  </a:rPr>
                  <a:t>(Number</a:t>
                </a:r>
                <a:r>
                  <a:rPr lang="zh-TW" altLang="en-US" sz="2000" dirty="0">
                    <a:ea typeface="+mn-lt"/>
                    <a:cs typeface="+mn-lt"/>
                  </a:rPr>
                  <a:t> </a:t>
                </a:r>
                <a:r>
                  <a:rPr lang="en-US" altLang="zh-TW" sz="2000" dirty="0">
                    <a:ea typeface="+mn-lt"/>
                    <a:cs typeface="+mn-lt"/>
                  </a:rPr>
                  <a:t>of</a:t>
                </a:r>
                <a:r>
                  <a:rPr lang="zh-TW" altLang="en-US" sz="2000" dirty="0">
                    <a:ea typeface="+mn-lt"/>
                    <a:cs typeface="+mn-lt"/>
                  </a:rPr>
                  <a:t> </a:t>
                </a:r>
                <a:r>
                  <a:rPr lang="en-US" altLang="zh-TW" sz="2000" dirty="0">
                    <a:ea typeface="+mn-lt"/>
                    <a:cs typeface="+mn-lt"/>
                  </a:rPr>
                  <a:t>machines)，</a:t>
                </a:r>
                <a:r>
                  <a:rPr lang="zh-TW" altLang="en-US" sz="2000" dirty="0">
                    <a:ea typeface="+mn-lt"/>
                    <a:cs typeface="+mn-lt"/>
                  </a:rPr>
                  <a:t>表示可用於執行作業的機器總數。</a:t>
                </a:r>
                <a:endParaRPr lang="zh-TW" altLang="en-US" sz="2000" dirty="0">
                  <a:ea typeface="新細明體"/>
                </a:endParaRPr>
              </a:p>
              <a:p>
                <a:pPr marL="285750" indent="-285750">
                  <a:buFont typeface="Arial"/>
                  <a:buChar char="•"/>
                </a:pPr>
                <a:r>
                  <a:rPr lang="en-US" altLang="zh-TW" sz="2000" b="1" dirty="0">
                    <a:ea typeface="+mn-lt"/>
                    <a:cs typeface="+mn-lt"/>
                  </a:rPr>
                  <a:t>v</a:t>
                </a:r>
                <a:r>
                  <a:rPr lang="zh-TW" altLang="en-US" sz="2000" dirty="0">
                    <a:ea typeface="+mn-lt"/>
                    <a:cs typeface="+mn-lt"/>
                  </a:rPr>
                  <a:t>：車輛數量 </a:t>
                </a:r>
                <a:r>
                  <a:rPr lang="en-US" altLang="zh-TW" sz="2000" dirty="0">
                    <a:ea typeface="+mn-lt"/>
                    <a:cs typeface="+mn-lt"/>
                  </a:rPr>
                  <a:t>(Number</a:t>
                </a:r>
                <a:r>
                  <a:rPr lang="zh-TW" altLang="en-US" sz="2000" dirty="0">
                    <a:ea typeface="+mn-lt"/>
                    <a:cs typeface="+mn-lt"/>
                  </a:rPr>
                  <a:t> </a:t>
                </a:r>
                <a:r>
                  <a:rPr lang="en-US" altLang="zh-TW" sz="2000" dirty="0">
                    <a:ea typeface="+mn-lt"/>
                    <a:cs typeface="+mn-lt"/>
                  </a:rPr>
                  <a:t>of</a:t>
                </a:r>
                <a:r>
                  <a:rPr lang="zh-TW" altLang="en-US" sz="2000" dirty="0">
                    <a:ea typeface="+mn-lt"/>
                    <a:cs typeface="+mn-lt"/>
                  </a:rPr>
                  <a:t> </a:t>
                </a:r>
                <a:r>
                  <a:rPr lang="en-US" altLang="zh-TW" sz="2000" dirty="0">
                    <a:ea typeface="+mn-lt"/>
                    <a:cs typeface="+mn-lt"/>
                  </a:rPr>
                  <a:t>vehicles)，</a:t>
                </a:r>
                <a:r>
                  <a:rPr lang="zh-TW" altLang="en-US" sz="2000" dirty="0">
                    <a:ea typeface="+mn-lt"/>
                    <a:cs typeface="+mn-lt"/>
                  </a:rPr>
                  <a:t>表示可用於運輸操作間產品的車輛數量。</a:t>
                </a:r>
                <a:endParaRPr lang="zh-TW" altLang="en-US" sz="2000" dirty="0"/>
              </a:p>
              <a:p>
                <a:endParaRPr lang="zh-TW" dirty="0">
                  <a:ea typeface="新細明體"/>
                </a:endParaRPr>
              </a:p>
              <a:p>
                <a:r>
                  <a:rPr lang="zh-TW" altLang="en-US" sz="2400" b="1" dirty="0">
                    <a:ea typeface="新細明體"/>
                  </a:rPr>
                  <a:t>指標 (Metrics)：</a:t>
                </a:r>
                <a:endParaRPr lang="en-US" altLang="zh-TW" sz="2400" b="1" dirty="0">
                  <a:ea typeface="新細明體"/>
                </a:endParaRPr>
              </a:p>
              <a:p>
                <a:pPr marL="285750" indent="-285750">
                  <a:buFont typeface="Arial"/>
                  <a:buChar char="•"/>
                </a:pPr>
                <a:r>
                  <a:rPr lang="zh-TW" sz="2000" dirty="0">
                    <a:ea typeface="+mn-lt"/>
                    <a:cs typeface="+mn-lt"/>
                  </a:rPr>
                  <a:t>完工時間</a:t>
                </a:r>
                <a:r>
                  <a:rPr lang="zh-TW" altLang="en-US" sz="2000" dirty="0">
                    <a:ea typeface="+mn-lt"/>
                    <a:cs typeface="+mn-lt"/>
                  </a:rPr>
                  <a:t> </a:t>
                </a:r>
                <a:r>
                  <a:rPr lang="en-US" altLang="zh-TW" sz="2000" dirty="0">
                    <a:ea typeface="+mn-lt"/>
                    <a:cs typeface="+mn-lt"/>
                  </a:rPr>
                  <a:t>(</a:t>
                </a:r>
                <a14:m>
                  <m:oMath xmlns:m="http://schemas.openxmlformats.org/officeDocument/2006/math">
                    <m:sSub>
                      <m:sSubPr>
                        <m:ctrlPr>
                          <a:rPr lang="en-US" altLang="zh-TW" sz="2000" i="1" smtClean="0">
                            <a:latin typeface="Cambria Math" panose="02040503050406030204" pitchFamily="18" charset="0"/>
                            <a:ea typeface="+mn-lt"/>
                            <a:cs typeface="+mn-lt"/>
                          </a:rPr>
                        </m:ctrlPr>
                      </m:sSubPr>
                      <m:e>
                        <m:r>
                          <a:rPr lang="en-US" altLang="zh-TW" sz="2000" b="0" i="1" smtClean="0">
                            <a:latin typeface="Cambria Math" panose="02040503050406030204" pitchFamily="18" charset="0"/>
                            <a:ea typeface="+mn-lt"/>
                            <a:cs typeface="+mn-lt"/>
                          </a:rPr>
                          <m:t>𝐶</m:t>
                        </m:r>
                      </m:e>
                      <m:sub>
                        <m:r>
                          <a:rPr lang="en-US" altLang="zh-TW" sz="2000" b="0" i="1" smtClean="0">
                            <a:latin typeface="Cambria Math" panose="02040503050406030204" pitchFamily="18" charset="0"/>
                            <a:ea typeface="+mn-lt"/>
                            <a:cs typeface="+mn-lt"/>
                          </a:rPr>
                          <m:t>𝑚𝑎𝑥</m:t>
                        </m:r>
                      </m:sub>
                    </m:sSub>
                  </m:oMath>
                </a14:m>
                <a:r>
                  <a:rPr lang="en-US" altLang="zh-TW" sz="2000" dirty="0">
                    <a:ea typeface="+mn-lt"/>
                    <a:cs typeface="+mn-lt"/>
                  </a:rPr>
                  <a:t>)：</a:t>
                </a:r>
                <a:r>
                  <a:rPr lang="en-US" sz="2000" dirty="0" err="1">
                    <a:ea typeface="+mn-lt"/>
                    <a:cs typeface="+mn-lt"/>
                  </a:rPr>
                  <a:t>所有作業完成的最晚時間，即整個排程方案的總完成時間</a:t>
                </a:r>
                <a:r>
                  <a:rPr lang="en-US" sz="2000" dirty="0">
                    <a:ea typeface="+mn-lt"/>
                    <a:cs typeface="+mn-lt"/>
                  </a:rPr>
                  <a:t>。</a:t>
                </a:r>
                <a:endParaRPr lang="en-US" altLang="zh-TW" sz="2000" dirty="0">
                  <a:ea typeface="新細明體"/>
                </a:endParaRPr>
              </a:p>
              <a:p>
                <a:pPr marL="285750" indent="-285750">
                  <a:buFont typeface="Arial"/>
                  <a:buChar char="•"/>
                </a:pPr>
                <a:r>
                  <a:rPr lang="zh-TW" altLang="en-US" sz="2000" dirty="0">
                    <a:ea typeface="新細明體"/>
                  </a:rPr>
                  <a:t>計算時間：</a:t>
                </a:r>
                <a:r>
                  <a:rPr lang="zh-TW" sz="2000" dirty="0">
                    <a:ea typeface="+mn-lt"/>
                    <a:cs typeface="+mn-lt"/>
                  </a:rPr>
                  <a:t>表示模型生成排程方案所需的時間（以秒為單位）。</a:t>
                </a:r>
                <a:endParaRPr lang="en-US" altLang="zh-TW" sz="2000" dirty="0">
                  <a:ea typeface="新細明體"/>
                </a:endParaRPr>
              </a:p>
              <a:p>
                <a:pPr marL="285750" indent="-285750">
                  <a:buFont typeface="Arial"/>
                  <a:buChar char="•"/>
                </a:pPr>
                <a:r>
                  <a:rPr lang="zh-TW" altLang="en-US" sz="2000" dirty="0">
                    <a:ea typeface="新細明體"/>
                  </a:rPr>
                  <a:t>相對於最佳解的缺口</a:t>
                </a:r>
                <a:r>
                  <a:rPr lang="en-US" altLang="zh-TW" sz="2000" dirty="0">
                    <a:ea typeface="新細明體"/>
                  </a:rPr>
                  <a:t> (Gap)</a:t>
                </a:r>
                <a:r>
                  <a:rPr lang="zh-TW" altLang="en-US" sz="2000" dirty="0">
                    <a:ea typeface="新細明體"/>
                  </a:rPr>
                  <a:t>：</a:t>
                </a:r>
                <a:r>
                  <a:rPr lang="zh-TW" sz="2000" dirty="0">
                    <a:ea typeface="+mn-lt"/>
                    <a:cs typeface="+mn-lt"/>
                  </a:rPr>
                  <a:t>用於衡量模型生成的排程結果與當前最佳解（理論最優解或其他算法提供的最優結果）的相對差距。</a:t>
                </a:r>
                <a:r>
                  <a:rPr lang="zh-TW" altLang="en-US" sz="2000" dirty="0">
                    <a:ea typeface="+mn-lt"/>
                    <a:cs typeface="+mn-lt"/>
                  </a:rPr>
                  <a:t>計算公式：</a:t>
                </a:r>
              </a:p>
              <a:p>
                <a:pPr marL="285750" indent="-285750">
                  <a:buFont typeface="Arial"/>
                  <a:buChar char="•"/>
                </a:pPr>
                <a:endParaRPr lang="zh-TW" altLang="en-US" sz="2000" dirty="0">
                  <a:ea typeface="新細明體"/>
                </a:endParaRPr>
              </a:p>
            </p:txBody>
          </p:sp>
        </mc:Choice>
        <mc:Fallback>
          <p:sp>
            <p:nvSpPr>
              <p:cNvPr id="8" name="文字方塊 7">
                <a:extLst>
                  <a:ext uri="{FF2B5EF4-FFF2-40B4-BE49-F238E27FC236}">
                    <a16:creationId xmlns:a16="http://schemas.microsoft.com/office/drawing/2014/main" id="{5EBDAA66-2507-F3AB-DE3C-9E3C98319EC0}"/>
                  </a:ext>
                </a:extLst>
              </p:cNvPr>
              <p:cNvSpPr txBox="1">
                <a:spLocks noRot="1" noChangeAspect="1" noMove="1" noResize="1" noEditPoints="1" noAdjustHandles="1" noChangeArrowheads="1" noChangeShapeType="1" noTextEdit="1"/>
              </p:cNvSpPr>
              <p:nvPr/>
            </p:nvSpPr>
            <p:spPr>
              <a:xfrm>
                <a:off x="1174044" y="1540933"/>
                <a:ext cx="10351910" cy="3570208"/>
              </a:xfrm>
              <a:prstGeom prst="rect">
                <a:avLst/>
              </a:prstGeom>
              <a:blipFill>
                <a:blip r:embed="rId3"/>
                <a:stretch>
                  <a:fillRect l="-980" t="-1773"/>
                </a:stretch>
              </a:blipFill>
            </p:spPr>
            <p:txBody>
              <a:bodyPr/>
              <a:lstStyle/>
              <a:p>
                <a:r>
                  <a:rPr lang="zh-TW" altLang="en-US">
                    <a:noFill/>
                  </a:rPr>
                  <a:t> </a:t>
                </a:r>
              </a:p>
            </p:txBody>
          </p:sp>
        </mc:Fallback>
      </mc:AlternateContent>
      <p:pic>
        <p:nvPicPr>
          <p:cNvPr id="11" name="圖片 10" descr="一張含有 字型, 文字, 白色, 行 的圖片&#10;&#10;自動產生的描述">
            <a:extLst>
              <a:ext uri="{FF2B5EF4-FFF2-40B4-BE49-F238E27FC236}">
                <a16:creationId xmlns:a16="http://schemas.microsoft.com/office/drawing/2014/main" id="{F9836B08-2133-54D6-544D-0180C8343A97}"/>
              </a:ext>
            </a:extLst>
          </p:cNvPr>
          <p:cNvPicPr>
            <a:picLocks noChangeAspect="1"/>
          </p:cNvPicPr>
          <p:nvPr/>
        </p:nvPicPr>
        <p:blipFill>
          <a:blip r:embed="rId4"/>
          <a:stretch>
            <a:fillRect/>
          </a:stretch>
        </p:blipFill>
        <p:spPr>
          <a:xfrm>
            <a:off x="3986791" y="4893885"/>
            <a:ext cx="4213578" cy="1051984"/>
          </a:xfrm>
          <a:prstGeom prst="rect">
            <a:avLst/>
          </a:prstGeom>
        </p:spPr>
      </p:pic>
      <p:sp>
        <p:nvSpPr>
          <p:cNvPr id="2" name="投影片編號版面配置區 1">
            <a:extLst>
              <a:ext uri="{FF2B5EF4-FFF2-40B4-BE49-F238E27FC236}">
                <a16:creationId xmlns:a16="http://schemas.microsoft.com/office/drawing/2014/main" id="{C4238565-62FA-A84E-0197-B99FCFF1D3DA}"/>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28</a:t>
            </a:fld>
            <a:endParaRPr lang="zh-TW" altLang="en-US"/>
          </a:p>
        </p:txBody>
      </p:sp>
      <p:sp>
        <p:nvSpPr>
          <p:cNvPr id="9" name="文本框 41">
            <a:extLst>
              <a:ext uri="{FF2B5EF4-FFF2-40B4-BE49-F238E27FC236}">
                <a16:creationId xmlns:a16="http://schemas.microsoft.com/office/drawing/2014/main" id="{E1F9DE53-657E-790D-0150-D92639B225B7}"/>
              </a:ext>
            </a:extLst>
          </p:cNvPr>
          <p:cNvSpPr txBox="1"/>
          <p:nvPr/>
        </p:nvSpPr>
        <p:spPr>
          <a:xfrm>
            <a:off x="1174044" y="233396"/>
            <a:ext cx="9539548" cy="815608"/>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altLang="en-US" sz="3000" b="1" dirty="0">
                <a:solidFill>
                  <a:srgbClr val="000000"/>
                </a:solidFill>
                <a:cs typeface="Arial"/>
              </a:rPr>
              <a:t>結果</a:t>
            </a:r>
          </a:p>
          <a:p>
            <a:pPr>
              <a:spcBef>
                <a:spcPts val="0"/>
              </a:spcBef>
              <a:spcAft>
                <a:spcPts val="0"/>
              </a:spcAft>
            </a:pPr>
            <a:r>
              <a:rPr lang="zh-TW" altLang="en-US" sz="1500" b="1" dirty="0">
                <a:solidFill>
                  <a:srgbClr val="1F1F1F"/>
                </a:solidFill>
                <a:latin typeface="Arial"/>
                <a:ea typeface="微软雅黑"/>
                <a:cs typeface="Arial"/>
              </a:rPr>
              <a:t>(</a:t>
            </a:r>
            <a:r>
              <a:rPr lang="en" altLang="zh-TW" sz="1500" b="1" dirty="0">
                <a:solidFill>
                  <a:srgbClr val="1F1F1F"/>
                </a:solidFill>
                <a:latin typeface="Arial"/>
                <a:ea typeface="微软雅黑"/>
                <a:cs typeface="Arial"/>
              </a:rPr>
              <a:t>Results</a:t>
            </a:r>
            <a:r>
              <a:rPr lang="en-US" sz="1500" b="1" dirty="0">
                <a:solidFill>
                  <a:srgbClr val="1F1F1F"/>
                </a:solidFill>
                <a:latin typeface="Arial"/>
                <a:ea typeface="微软雅黑"/>
                <a:cs typeface="Arial"/>
              </a:rPr>
              <a:t>)</a:t>
            </a:r>
            <a:endParaRPr lang="zh-TW" altLang="en-US" sz="1500" b="1" dirty="0">
              <a:cs typeface="Arial"/>
            </a:endParaRPr>
          </a:p>
        </p:txBody>
      </p:sp>
    </p:spTree>
    <p:extLst>
      <p:ext uri="{BB962C8B-B14F-4D97-AF65-F5344CB8AC3E}">
        <p14:creationId xmlns:p14="http://schemas.microsoft.com/office/powerpoint/2010/main" val="3434234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文本框 14"/>
          <p:cNvSpPr txBox="1"/>
          <p:nvPr/>
        </p:nvSpPr>
        <p:spPr>
          <a:xfrm>
            <a:off x="4232135" y="819348"/>
            <a:ext cx="3487547" cy="995209"/>
          </a:xfrm>
          <a:prstGeom prst="rect">
            <a:avLst/>
          </a:prstGeom>
          <a:noFill/>
        </p:spPr>
        <p:txBody>
          <a:bodyPr wrap="square">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marR="0" algn="ctr" defTabSz="914377" eaLnBrk="1" fontAlgn="auto" hangingPunct="1">
              <a:spcBef>
                <a:spcPts val="0"/>
              </a:spcBef>
              <a:spcAft>
                <a:spcPts val="0"/>
              </a:spcAft>
              <a:buClrTx/>
              <a:buSzTx/>
              <a:buFontTx/>
              <a:buNone/>
              <a:defRPr/>
            </a:pPr>
            <a:r>
              <a:rPr kumimoji="0" lang="en-US" altLang="zh-CN" sz="5867" kern="1200" cap="none" spc="0" normalizeH="0" baseline="0" noProof="0">
                <a:solidFill>
                  <a:schemeClr val="tx1">
                    <a:lumMod val="85000"/>
                    <a:lumOff val="15000"/>
                  </a:schemeClr>
                </a:solidFill>
                <a:latin typeface="HarmonyOS Sans SC" panose="00000500000000000000" pitchFamily="2" charset="-122"/>
                <a:ea typeface="思源宋体 CN SemiBold" panose="02020600000000000000" pitchFamily="18" charset="-122"/>
                <a:cs typeface="+mn-ea"/>
                <a:sym typeface="HarmonyOS Sans SC" panose="00000500000000000000" pitchFamily="2" charset="-122"/>
              </a:rPr>
              <a:t>Outline</a:t>
            </a:r>
            <a:endParaRPr kumimoji="0" lang="zh-CN" altLang="en-US" sz="5867" kern="1200" cap="none" spc="0" normalizeH="0" baseline="0" noProof="0">
              <a:solidFill>
                <a:schemeClr val="tx1">
                  <a:lumMod val="85000"/>
                  <a:lumOff val="15000"/>
                </a:schemeClr>
              </a:solidFill>
              <a:latin typeface="HarmonyOS Sans SC" panose="00000500000000000000" pitchFamily="2" charset="-122"/>
              <a:ea typeface="思源宋体 CN SemiBold" panose="02020600000000000000" pitchFamily="18" charset="-122"/>
              <a:cs typeface="+mn-ea"/>
              <a:sym typeface="HarmonyOS Sans SC" panose="00000500000000000000" pitchFamily="2" charset="-122"/>
            </a:endParaRPr>
          </a:p>
        </p:txBody>
      </p:sp>
      <p:sp>
        <p:nvSpPr>
          <p:cNvPr id="25" name="椭圆 24">
            <a:extLst>
              <a:ext uri="{FF2B5EF4-FFF2-40B4-BE49-F238E27FC236}">
                <a16:creationId xmlns:a16="http://schemas.microsoft.com/office/drawing/2014/main" id="{D17A99CB-3AA1-B8EE-B5A3-453DEBF0B45C}"/>
              </a:ext>
            </a:extLst>
          </p:cNvPr>
          <p:cNvSpPr/>
          <p:nvPr/>
        </p:nvSpPr>
        <p:spPr>
          <a:xfrm>
            <a:off x="6859140" y="251067"/>
            <a:ext cx="447677" cy="447677"/>
          </a:xfrm>
          <a:prstGeom prst="ellipse">
            <a:avLst/>
          </a:prstGeom>
          <a:solidFill>
            <a:srgbClr val="3A3A3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nvGrpSpPr>
          <p:cNvPr id="6" name="组合 5">
            <a:extLst>
              <a:ext uri="{FF2B5EF4-FFF2-40B4-BE49-F238E27FC236}">
                <a16:creationId xmlns:a16="http://schemas.microsoft.com/office/drawing/2014/main" id="{0556AC6E-15E8-CE3C-9C5C-C7253E3C4625}"/>
              </a:ext>
            </a:extLst>
          </p:cNvPr>
          <p:cNvGrpSpPr/>
          <p:nvPr/>
        </p:nvGrpSpPr>
        <p:grpSpPr>
          <a:xfrm>
            <a:off x="8357916" y="2829361"/>
            <a:ext cx="6798968" cy="5078633"/>
            <a:chOff x="5095875" y="2847975"/>
            <a:chExt cx="4343400" cy="3244395"/>
          </a:xfrm>
        </p:grpSpPr>
        <p:sp>
          <p:nvSpPr>
            <p:cNvPr id="4" name="任意多边形: 形状 3">
              <a:extLst>
                <a:ext uri="{FF2B5EF4-FFF2-40B4-BE49-F238E27FC236}">
                  <a16:creationId xmlns:a16="http://schemas.microsoft.com/office/drawing/2014/main" id="{8F8451DB-DCA5-4F83-741A-488E012CD8C0}"/>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1" name="任意多边形: 形状 20">
              <a:extLst>
                <a:ext uri="{FF2B5EF4-FFF2-40B4-BE49-F238E27FC236}">
                  <a16:creationId xmlns:a16="http://schemas.microsoft.com/office/drawing/2014/main" id="{51CE31C2-8DCD-5D35-E60B-3459C8D7A714}"/>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9" name="任意多边形: 形状 28">
              <a:extLst>
                <a:ext uri="{FF2B5EF4-FFF2-40B4-BE49-F238E27FC236}">
                  <a16:creationId xmlns:a16="http://schemas.microsoft.com/office/drawing/2014/main" id="{A5BE949F-CE71-CEC3-DFF6-5EB32E724786}"/>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0" name="任意多边形: 形状 29">
              <a:extLst>
                <a:ext uri="{FF2B5EF4-FFF2-40B4-BE49-F238E27FC236}">
                  <a16:creationId xmlns:a16="http://schemas.microsoft.com/office/drawing/2014/main" id="{A40BAF85-DC3B-1357-7009-1019A4C0E9F7}"/>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1" name="任意多边形: 形状 30">
              <a:extLst>
                <a:ext uri="{FF2B5EF4-FFF2-40B4-BE49-F238E27FC236}">
                  <a16:creationId xmlns:a16="http://schemas.microsoft.com/office/drawing/2014/main" id="{7306C551-EA51-7ADF-AEAF-D554C0D6F345}"/>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2" name="任意多边形: 形状 31">
              <a:extLst>
                <a:ext uri="{FF2B5EF4-FFF2-40B4-BE49-F238E27FC236}">
                  <a16:creationId xmlns:a16="http://schemas.microsoft.com/office/drawing/2014/main" id="{6A8BAF66-6DCF-1703-6581-0F22F31546DD}"/>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3" name="任意多边形: 形状 32">
              <a:extLst>
                <a:ext uri="{FF2B5EF4-FFF2-40B4-BE49-F238E27FC236}">
                  <a16:creationId xmlns:a16="http://schemas.microsoft.com/office/drawing/2014/main" id="{4E26A81C-E629-FEC4-1E67-A910299F1F09}"/>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grpSp>
        <p:nvGrpSpPr>
          <p:cNvPr id="34" name="组合 33">
            <a:extLst>
              <a:ext uri="{FF2B5EF4-FFF2-40B4-BE49-F238E27FC236}">
                <a16:creationId xmlns:a16="http://schemas.microsoft.com/office/drawing/2014/main" id="{6B482175-F6D5-59C9-7556-76AD668789AA}"/>
              </a:ext>
            </a:extLst>
          </p:cNvPr>
          <p:cNvGrpSpPr/>
          <p:nvPr/>
        </p:nvGrpSpPr>
        <p:grpSpPr>
          <a:xfrm>
            <a:off x="-906015" y="-954074"/>
            <a:ext cx="5791200" cy="4325860"/>
            <a:chOff x="5095875" y="2847975"/>
            <a:chExt cx="4343400" cy="3244395"/>
          </a:xfrm>
        </p:grpSpPr>
        <p:sp>
          <p:nvSpPr>
            <p:cNvPr id="35" name="任意多边形: 形状 34">
              <a:extLst>
                <a:ext uri="{FF2B5EF4-FFF2-40B4-BE49-F238E27FC236}">
                  <a16:creationId xmlns:a16="http://schemas.microsoft.com/office/drawing/2014/main" id="{AB02486B-45F7-E0CB-B1C1-A6960AE56580}"/>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6" name="任意多边形: 形状 35">
              <a:extLst>
                <a:ext uri="{FF2B5EF4-FFF2-40B4-BE49-F238E27FC236}">
                  <a16:creationId xmlns:a16="http://schemas.microsoft.com/office/drawing/2014/main" id="{11EE0C8F-C828-D08E-8EBF-F5EFB3D4A361}"/>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7" name="任意多边形: 形状 36">
              <a:extLst>
                <a:ext uri="{FF2B5EF4-FFF2-40B4-BE49-F238E27FC236}">
                  <a16:creationId xmlns:a16="http://schemas.microsoft.com/office/drawing/2014/main" id="{ABE4EBF6-20E3-758F-5701-B5E5F3A87B5D}"/>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8" name="任意多边形: 形状 37">
              <a:extLst>
                <a:ext uri="{FF2B5EF4-FFF2-40B4-BE49-F238E27FC236}">
                  <a16:creationId xmlns:a16="http://schemas.microsoft.com/office/drawing/2014/main" id="{A34F1E4F-DD57-5614-3866-D71BA06C4220}"/>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9" name="任意多边形: 形状 38">
              <a:extLst>
                <a:ext uri="{FF2B5EF4-FFF2-40B4-BE49-F238E27FC236}">
                  <a16:creationId xmlns:a16="http://schemas.microsoft.com/office/drawing/2014/main" id="{0623991F-A617-3983-DFC0-5B4824CD0E36}"/>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40" name="任意多边形: 形状 39">
              <a:extLst>
                <a:ext uri="{FF2B5EF4-FFF2-40B4-BE49-F238E27FC236}">
                  <a16:creationId xmlns:a16="http://schemas.microsoft.com/office/drawing/2014/main" id="{5DAE588A-04A2-878F-3270-AF55FB92A949}"/>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41" name="任意多边形: 形状 40">
              <a:extLst>
                <a:ext uri="{FF2B5EF4-FFF2-40B4-BE49-F238E27FC236}">
                  <a16:creationId xmlns:a16="http://schemas.microsoft.com/office/drawing/2014/main" id="{1ED39D28-0240-4E0D-9EC1-9C298947813F}"/>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grpSp>
        <p:nvGrpSpPr>
          <p:cNvPr id="13" name="组合 12">
            <a:extLst>
              <a:ext uri="{FF2B5EF4-FFF2-40B4-BE49-F238E27FC236}">
                <a16:creationId xmlns:a16="http://schemas.microsoft.com/office/drawing/2014/main" id="{059DE52E-56DA-09DC-4183-5C7D2A516A01}"/>
              </a:ext>
            </a:extLst>
          </p:cNvPr>
          <p:cNvGrpSpPr/>
          <p:nvPr/>
        </p:nvGrpSpPr>
        <p:grpSpPr>
          <a:xfrm>
            <a:off x="1302760" y="2526357"/>
            <a:ext cx="4480808" cy="924345"/>
            <a:chOff x="938970" y="1793167"/>
            <a:chExt cx="3360606" cy="693259"/>
          </a:xfrm>
        </p:grpSpPr>
        <p:grpSp>
          <p:nvGrpSpPr>
            <p:cNvPr id="3" name="组合 2">
              <a:extLst>
                <a:ext uri="{FF2B5EF4-FFF2-40B4-BE49-F238E27FC236}">
                  <a16:creationId xmlns:a16="http://schemas.microsoft.com/office/drawing/2014/main" id="{5EF9E3E2-F41A-996C-0A2B-B0B5C54DEAEF}"/>
                </a:ext>
              </a:extLst>
            </p:cNvPr>
            <p:cNvGrpSpPr/>
            <p:nvPr/>
          </p:nvGrpSpPr>
          <p:grpSpPr>
            <a:xfrm>
              <a:off x="938970" y="1820130"/>
              <a:ext cx="3360606" cy="666296"/>
              <a:chOff x="1971675" y="1477914"/>
              <a:chExt cx="5314846" cy="1492591"/>
            </a:xfrm>
          </p:grpSpPr>
          <p:sp>
            <p:nvSpPr>
              <p:cNvPr id="27" name="矩形 26">
                <a:extLst>
                  <a:ext uri="{FF2B5EF4-FFF2-40B4-BE49-F238E27FC236}">
                    <a16:creationId xmlns:a16="http://schemas.microsoft.com/office/drawing/2014/main" id="{9D86CBF1-527F-67A4-5963-8DCB658EDD67}"/>
                  </a:ext>
                </a:extLst>
              </p:cNvPr>
              <p:cNvSpPr/>
              <p:nvPr/>
            </p:nvSpPr>
            <p:spPr>
              <a:xfrm>
                <a:off x="2076346" y="1617954"/>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6" name="矩形 25">
                <a:extLst>
                  <a:ext uri="{FF2B5EF4-FFF2-40B4-BE49-F238E27FC236}">
                    <a16:creationId xmlns:a16="http://schemas.microsoft.com/office/drawing/2014/main" id="{BB42922E-E027-7CC3-FCAE-8D13625E88C0}"/>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42" name="文本框 41">
              <a:extLst>
                <a:ext uri="{FF2B5EF4-FFF2-40B4-BE49-F238E27FC236}">
                  <a16:creationId xmlns:a16="http://schemas.microsoft.com/office/drawing/2014/main" id="{D4D1F0B2-1A05-7DAA-8D01-DCA935A17414}"/>
                </a:ext>
              </a:extLst>
            </p:cNvPr>
            <p:cNvSpPr txBox="1"/>
            <p:nvPr/>
          </p:nvSpPr>
          <p:spPr>
            <a:xfrm>
              <a:off x="1791031" y="1931303"/>
              <a:ext cx="2002602" cy="377075"/>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r>
                <a:rPr lang="en-US" altLang="zh-CN" sz="2650" b="1" dirty="0">
                  <a:latin typeface="Arial"/>
                  <a:ea typeface="新細明體"/>
                  <a:cs typeface="Arial"/>
                  <a:sym typeface="HarmonyOS Sans SC" panose="00000500000000000000" pitchFamily="2" charset="-122"/>
                </a:rPr>
                <a:t>Introduction</a:t>
              </a:r>
              <a:endParaRPr lang="zh-CN" altLang="en-US" sz="2650" b="1" dirty="0">
                <a:latin typeface="Arial"/>
                <a:ea typeface="新細明體"/>
                <a:cs typeface="Arial"/>
                <a:sym typeface="HarmonyOS Sans SC" panose="00000500000000000000" pitchFamily="2" charset="-122"/>
              </a:endParaRPr>
            </a:p>
          </p:txBody>
        </p:sp>
        <p:sp>
          <p:nvSpPr>
            <p:cNvPr id="10" name="文本框 9">
              <a:extLst>
                <a:ext uri="{FF2B5EF4-FFF2-40B4-BE49-F238E27FC236}">
                  <a16:creationId xmlns:a16="http://schemas.microsoft.com/office/drawing/2014/main" id="{42FF580F-C0E6-8E3F-DCA6-43464B16A589}"/>
                </a:ext>
              </a:extLst>
            </p:cNvPr>
            <p:cNvSpPr txBox="1"/>
            <p:nvPr/>
          </p:nvSpPr>
          <p:spPr>
            <a:xfrm>
              <a:off x="1047954" y="1793167"/>
              <a:ext cx="803471" cy="646331"/>
            </a:xfrm>
            <a:prstGeom prst="rect">
              <a:avLst/>
            </a:prstGeom>
            <a:noFill/>
          </p:spPr>
          <p:txBody>
            <a:bodyPr wrap="square" rtlCol="0">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r>
                <a:rPr lang="en-US" altLang="zh-CN" sz="4800">
                  <a:latin typeface="HarmonyOS Sans SC" panose="00000500000000000000" pitchFamily="2" charset="-122"/>
                  <a:ea typeface="思源宋体 CN SemiBold" panose="02020600000000000000" pitchFamily="18" charset="-122"/>
                  <a:sym typeface="HarmonyOS Sans SC" panose="00000500000000000000" pitchFamily="2" charset="-122"/>
                </a:rPr>
                <a:t>1</a:t>
              </a:r>
              <a:endParaRPr lang="zh-CN" altLang="en-US" sz="4800">
                <a:latin typeface="HarmonyOS Sans SC" panose="00000500000000000000" pitchFamily="2" charset="-122"/>
                <a:ea typeface="思源宋体 CN SemiBold" panose="02020600000000000000" pitchFamily="18" charset="-122"/>
                <a:sym typeface="HarmonyOS Sans SC" panose="00000500000000000000" pitchFamily="2" charset="-122"/>
              </a:endParaRPr>
            </a:p>
          </p:txBody>
        </p:sp>
        <p:cxnSp>
          <p:nvCxnSpPr>
            <p:cNvPr id="12" name="直接连接符 11">
              <a:extLst>
                <a:ext uri="{FF2B5EF4-FFF2-40B4-BE49-F238E27FC236}">
                  <a16:creationId xmlns:a16="http://schemas.microsoft.com/office/drawing/2014/main" id="{306946BA-CA82-94AF-C19F-A7AF4501F210}"/>
                </a:ext>
              </a:extLst>
            </p:cNvPr>
            <p:cNvCxnSpPr/>
            <p:nvPr/>
          </p:nvCxnSpPr>
          <p:spPr>
            <a:xfrm flipV="1">
              <a:off x="1541523" y="1920074"/>
              <a:ext cx="132560" cy="38897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95D000DD-B6DE-31D2-0F81-0ACD76811A31}"/>
              </a:ext>
            </a:extLst>
          </p:cNvPr>
          <p:cNvGrpSpPr/>
          <p:nvPr/>
        </p:nvGrpSpPr>
        <p:grpSpPr>
          <a:xfrm>
            <a:off x="6453881" y="2536187"/>
            <a:ext cx="4480808" cy="914515"/>
            <a:chOff x="938970" y="1800540"/>
            <a:chExt cx="3360606" cy="685886"/>
          </a:xfrm>
        </p:grpSpPr>
        <p:grpSp>
          <p:nvGrpSpPr>
            <p:cNvPr id="45" name="组合 44">
              <a:extLst>
                <a:ext uri="{FF2B5EF4-FFF2-40B4-BE49-F238E27FC236}">
                  <a16:creationId xmlns:a16="http://schemas.microsoft.com/office/drawing/2014/main" id="{EEA13F5D-03D7-E15D-16B6-F21C9966C9E7}"/>
                </a:ext>
              </a:extLst>
            </p:cNvPr>
            <p:cNvGrpSpPr/>
            <p:nvPr/>
          </p:nvGrpSpPr>
          <p:grpSpPr>
            <a:xfrm>
              <a:off x="938970" y="1820130"/>
              <a:ext cx="3360606" cy="666296"/>
              <a:chOff x="1971675" y="1477914"/>
              <a:chExt cx="5314846" cy="1492591"/>
            </a:xfrm>
          </p:grpSpPr>
          <p:sp>
            <p:nvSpPr>
              <p:cNvPr id="49" name="矩形 48">
                <a:extLst>
                  <a:ext uri="{FF2B5EF4-FFF2-40B4-BE49-F238E27FC236}">
                    <a16:creationId xmlns:a16="http://schemas.microsoft.com/office/drawing/2014/main" id="{C7F60B8C-14F5-0D06-0D8C-820392A5D91F}"/>
                  </a:ext>
                </a:extLst>
              </p:cNvPr>
              <p:cNvSpPr/>
              <p:nvPr/>
            </p:nvSpPr>
            <p:spPr>
              <a:xfrm>
                <a:off x="2076346" y="1617954"/>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50" name="矩形 49">
                <a:extLst>
                  <a:ext uri="{FF2B5EF4-FFF2-40B4-BE49-F238E27FC236}">
                    <a16:creationId xmlns:a16="http://schemas.microsoft.com/office/drawing/2014/main" id="{08B1AAA0-C450-2704-892B-957962556B61}"/>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46" name="文本框 45">
              <a:extLst>
                <a:ext uri="{FF2B5EF4-FFF2-40B4-BE49-F238E27FC236}">
                  <a16:creationId xmlns:a16="http://schemas.microsoft.com/office/drawing/2014/main" id="{DFD2ADE1-38B5-6654-0A16-62C602C71E41}"/>
                </a:ext>
              </a:extLst>
            </p:cNvPr>
            <p:cNvSpPr txBox="1"/>
            <p:nvPr/>
          </p:nvSpPr>
          <p:spPr>
            <a:xfrm>
              <a:off x="1531302" y="1931303"/>
              <a:ext cx="2546287" cy="377074"/>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r>
                <a:rPr lang="en-US" altLang="zh-TW" sz="2650" b="1" dirty="0">
                  <a:ea typeface="新細明體"/>
                </a:rPr>
                <a:t>Preliminary</a:t>
              </a:r>
              <a:endParaRPr lang="en-US" altLang="zh-TW" sz="2650" b="1" dirty="0">
                <a:ea typeface="新細明體"/>
                <a:cs typeface="Arial"/>
              </a:endParaRPr>
            </a:p>
          </p:txBody>
        </p:sp>
        <p:sp>
          <p:nvSpPr>
            <p:cNvPr id="47" name="文本框 46">
              <a:extLst>
                <a:ext uri="{FF2B5EF4-FFF2-40B4-BE49-F238E27FC236}">
                  <a16:creationId xmlns:a16="http://schemas.microsoft.com/office/drawing/2014/main" id="{F4B93A21-2777-D89D-FDB1-789AB0BF38F3}"/>
                </a:ext>
              </a:extLst>
            </p:cNvPr>
            <p:cNvSpPr txBox="1"/>
            <p:nvPr/>
          </p:nvSpPr>
          <p:spPr>
            <a:xfrm>
              <a:off x="1142649" y="1800540"/>
              <a:ext cx="803471" cy="646331"/>
            </a:xfrm>
            <a:prstGeom prst="rect">
              <a:avLst/>
            </a:prstGeom>
            <a:noFill/>
          </p:spPr>
          <p:txBody>
            <a:bodyPr wrap="square" rtlCol="0">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r>
                <a:rPr lang="en-US" altLang="zh-CN" sz="4800">
                  <a:latin typeface="HarmonyOS Sans SC" panose="00000500000000000000" pitchFamily="2" charset="-122"/>
                  <a:ea typeface="思源宋体 CN SemiBold" panose="02020600000000000000" pitchFamily="18" charset="-122"/>
                  <a:sym typeface="HarmonyOS Sans SC" panose="00000500000000000000" pitchFamily="2" charset="-122"/>
                </a:rPr>
                <a:t>2</a:t>
              </a:r>
              <a:endParaRPr lang="zh-CN" altLang="en-US" sz="4800">
                <a:latin typeface="HarmonyOS Sans SC" panose="00000500000000000000" pitchFamily="2" charset="-122"/>
                <a:ea typeface="思源宋体 CN SemiBold" panose="02020600000000000000" pitchFamily="18" charset="-122"/>
                <a:sym typeface="HarmonyOS Sans SC" panose="00000500000000000000" pitchFamily="2" charset="-122"/>
              </a:endParaRPr>
            </a:p>
          </p:txBody>
        </p:sp>
        <p:cxnSp>
          <p:nvCxnSpPr>
            <p:cNvPr id="48" name="直接连接符 47">
              <a:extLst>
                <a:ext uri="{FF2B5EF4-FFF2-40B4-BE49-F238E27FC236}">
                  <a16:creationId xmlns:a16="http://schemas.microsoft.com/office/drawing/2014/main" id="{F11DEA4C-3DA5-02B2-B46C-6443B64443AC}"/>
                </a:ext>
              </a:extLst>
            </p:cNvPr>
            <p:cNvCxnSpPr/>
            <p:nvPr/>
          </p:nvCxnSpPr>
          <p:spPr>
            <a:xfrm flipV="1">
              <a:off x="1682161" y="1927874"/>
              <a:ext cx="132560" cy="38897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5E0E227F-11C7-2E79-8C23-6ABCF5FF9D0E}"/>
              </a:ext>
            </a:extLst>
          </p:cNvPr>
          <p:cNvGrpSpPr/>
          <p:nvPr/>
        </p:nvGrpSpPr>
        <p:grpSpPr>
          <a:xfrm>
            <a:off x="1302760" y="3853465"/>
            <a:ext cx="4664135" cy="888395"/>
            <a:chOff x="938970" y="1820130"/>
            <a:chExt cx="3498101" cy="666296"/>
          </a:xfrm>
        </p:grpSpPr>
        <p:grpSp>
          <p:nvGrpSpPr>
            <p:cNvPr id="52" name="组合 51">
              <a:extLst>
                <a:ext uri="{FF2B5EF4-FFF2-40B4-BE49-F238E27FC236}">
                  <a16:creationId xmlns:a16="http://schemas.microsoft.com/office/drawing/2014/main" id="{DAA296B6-73E4-993E-B0C6-98EB786BB5E6}"/>
                </a:ext>
              </a:extLst>
            </p:cNvPr>
            <p:cNvGrpSpPr/>
            <p:nvPr/>
          </p:nvGrpSpPr>
          <p:grpSpPr>
            <a:xfrm>
              <a:off x="938970" y="1820130"/>
              <a:ext cx="3360606" cy="666296"/>
              <a:chOff x="1971675" y="1477914"/>
              <a:chExt cx="5314846" cy="1492591"/>
            </a:xfrm>
          </p:grpSpPr>
          <p:sp>
            <p:nvSpPr>
              <p:cNvPr id="56" name="矩形 55">
                <a:extLst>
                  <a:ext uri="{FF2B5EF4-FFF2-40B4-BE49-F238E27FC236}">
                    <a16:creationId xmlns:a16="http://schemas.microsoft.com/office/drawing/2014/main" id="{C6DB8160-B1ED-A012-60B3-7E46C75E63F6}"/>
                  </a:ext>
                </a:extLst>
              </p:cNvPr>
              <p:cNvSpPr/>
              <p:nvPr/>
            </p:nvSpPr>
            <p:spPr>
              <a:xfrm>
                <a:off x="2076346" y="1617954"/>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57" name="矩形 56">
                <a:extLst>
                  <a:ext uri="{FF2B5EF4-FFF2-40B4-BE49-F238E27FC236}">
                    <a16:creationId xmlns:a16="http://schemas.microsoft.com/office/drawing/2014/main" id="{F55D02B0-DDCF-A8A6-BC57-1F2AB27262D6}"/>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53" name="文本框 52">
              <a:extLst>
                <a:ext uri="{FF2B5EF4-FFF2-40B4-BE49-F238E27FC236}">
                  <a16:creationId xmlns:a16="http://schemas.microsoft.com/office/drawing/2014/main" id="{C6AC9595-3BD4-AB1A-DB58-A7F23AC1432C}"/>
                </a:ext>
              </a:extLst>
            </p:cNvPr>
            <p:cNvSpPr txBox="1"/>
            <p:nvPr/>
          </p:nvSpPr>
          <p:spPr>
            <a:xfrm>
              <a:off x="1142649" y="1946619"/>
              <a:ext cx="3294422" cy="375103"/>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r>
                <a:rPr lang="en-US" altLang="zh-CN" sz="2650" b="1" dirty="0">
                  <a:latin typeface="Arial"/>
                  <a:ea typeface="新細明體"/>
                  <a:cs typeface="Arial"/>
                  <a:sym typeface="HarmonyOS Sans SC" panose="00000500000000000000" pitchFamily="2" charset="-122"/>
                </a:rPr>
                <a:t>Methodology</a:t>
              </a:r>
              <a:endParaRPr lang="en-US" altLang="zh-CN" sz="2650" b="1" dirty="0">
                <a:latin typeface="Arial"/>
                <a:ea typeface="新細明體"/>
                <a:cs typeface="Arial"/>
              </a:endParaRPr>
            </a:p>
          </p:txBody>
        </p:sp>
        <p:sp>
          <p:nvSpPr>
            <p:cNvPr id="54" name="文本框 53">
              <a:extLst>
                <a:ext uri="{FF2B5EF4-FFF2-40B4-BE49-F238E27FC236}">
                  <a16:creationId xmlns:a16="http://schemas.microsoft.com/office/drawing/2014/main" id="{FE8CE005-D27B-90D0-0458-1D913D6F16B5}"/>
                </a:ext>
              </a:extLst>
            </p:cNvPr>
            <p:cNvSpPr txBox="1"/>
            <p:nvPr/>
          </p:nvSpPr>
          <p:spPr>
            <a:xfrm>
              <a:off x="1002274" y="1825599"/>
              <a:ext cx="803471" cy="646331"/>
            </a:xfrm>
            <a:prstGeom prst="rect">
              <a:avLst/>
            </a:prstGeom>
            <a:noFill/>
          </p:spPr>
          <p:txBody>
            <a:bodyPr wrap="square" rtlCol="0">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r>
                <a:rPr lang="en-US" altLang="zh-CN" sz="4800">
                  <a:latin typeface="HarmonyOS Sans SC" panose="00000500000000000000" pitchFamily="2" charset="-122"/>
                  <a:ea typeface="思源宋体 CN SemiBold" panose="02020600000000000000" pitchFamily="18" charset="-122"/>
                  <a:sym typeface="HarmonyOS Sans SC" panose="00000500000000000000" pitchFamily="2" charset="-122"/>
                </a:rPr>
                <a:t>3</a:t>
              </a:r>
              <a:endParaRPr lang="zh-CN" altLang="en-US" sz="4800">
                <a:latin typeface="HarmonyOS Sans SC" panose="00000500000000000000" pitchFamily="2" charset="-122"/>
                <a:ea typeface="思源宋体 CN SemiBold" panose="02020600000000000000" pitchFamily="18" charset="-122"/>
                <a:sym typeface="HarmonyOS Sans SC" panose="00000500000000000000" pitchFamily="2" charset="-122"/>
              </a:endParaRPr>
            </a:p>
          </p:txBody>
        </p:sp>
        <p:cxnSp>
          <p:nvCxnSpPr>
            <p:cNvPr id="55" name="直接连接符 54">
              <a:extLst>
                <a:ext uri="{FF2B5EF4-FFF2-40B4-BE49-F238E27FC236}">
                  <a16:creationId xmlns:a16="http://schemas.microsoft.com/office/drawing/2014/main" id="{965560E6-6753-DEC6-61F9-D6DD412991BB}"/>
                </a:ext>
              </a:extLst>
            </p:cNvPr>
            <p:cNvCxnSpPr/>
            <p:nvPr/>
          </p:nvCxnSpPr>
          <p:spPr>
            <a:xfrm flipV="1">
              <a:off x="1436919" y="1947643"/>
              <a:ext cx="132560" cy="38897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D9A6D7F0-3B95-D22A-133A-B7340CE8EF85}"/>
              </a:ext>
            </a:extLst>
          </p:cNvPr>
          <p:cNvGrpSpPr/>
          <p:nvPr/>
        </p:nvGrpSpPr>
        <p:grpSpPr>
          <a:xfrm>
            <a:off x="6453880" y="3827345"/>
            <a:ext cx="4480808" cy="914515"/>
            <a:chOff x="938970" y="1800540"/>
            <a:chExt cx="3360606" cy="685886"/>
          </a:xfrm>
        </p:grpSpPr>
        <p:grpSp>
          <p:nvGrpSpPr>
            <p:cNvPr id="59" name="组合 58">
              <a:extLst>
                <a:ext uri="{FF2B5EF4-FFF2-40B4-BE49-F238E27FC236}">
                  <a16:creationId xmlns:a16="http://schemas.microsoft.com/office/drawing/2014/main" id="{547DC1CC-AD8F-45C7-4D85-8C730EC521B4}"/>
                </a:ext>
              </a:extLst>
            </p:cNvPr>
            <p:cNvGrpSpPr/>
            <p:nvPr/>
          </p:nvGrpSpPr>
          <p:grpSpPr>
            <a:xfrm>
              <a:off x="938970" y="1820130"/>
              <a:ext cx="3360606" cy="666296"/>
              <a:chOff x="1971675" y="1477914"/>
              <a:chExt cx="5314846" cy="1492591"/>
            </a:xfrm>
          </p:grpSpPr>
          <p:sp>
            <p:nvSpPr>
              <p:cNvPr id="63" name="矩形 62">
                <a:extLst>
                  <a:ext uri="{FF2B5EF4-FFF2-40B4-BE49-F238E27FC236}">
                    <a16:creationId xmlns:a16="http://schemas.microsoft.com/office/drawing/2014/main" id="{5AC7E4E5-0875-6932-31DD-633BF05A53E3}"/>
                  </a:ext>
                </a:extLst>
              </p:cNvPr>
              <p:cNvSpPr/>
              <p:nvPr/>
            </p:nvSpPr>
            <p:spPr>
              <a:xfrm>
                <a:off x="2076346" y="1617954"/>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64" name="矩形 63">
                <a:extLst>
                  <a:ext uri="{FF2B5EF4-FFF2-40B4-BE49-F238E27FC236}">
                    <a16:creationId xmlns:a16="http://schemas.microsoft.com/office/drawing/2014/main" id="{2FD9DB5A-1D26-8E98-D76B-D3A256440985}"/>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60" name="文本框 59">
              <a:extLst>
                <a:ext uri="{FF2B5EF4-FFF2-40B4-BE49-F238E27FC236}">
                  <a16:creationId xmlns:a16="http://schemas.microsoft.com/office/drawing/2014/main" id="{AF8544B5-436D-82FE-D961-1ED357509686}"/>
                </a:ext>
              </a:extLst>
            </p:cNvPr>
            <p:cNvSpPr txBox="1"/>
            <p:nvPr/>
          </p:nvSpPr>
          <p:spPr>
            <a:xfrm>
              <a:off x="1748441" y="1951825"/>
              <a:ext cx="2002602" cy="377074"/>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r>
                <a:rPr lang="en-US" altLang="zh-CN" sz="2650" b="1" dirty="0">
                  <a:latin typeface="Arial"/>
                  <a:ea typeface="宋体"/>
                  <a:cs typeface="Arial"/>
                </a:rPr>
                <a:t>Results</a:t>
              </a:r>
              <a:endParaRPr lang="en-US" altLang="zh-CN" sz="2650" b="1" dirty="0">
                <a:ea typeface="宋体"/>
                <a:cs typeface="Arial"/>
              </a:endParaRPr>
            </a:p>
          </p:txBody>
        </p:sp>
        <p:sp>
          <p:nvSpPr>
            <p:cNvPr id="61" name="文本框 60">
              <a:extLst>
                <a:ext uri="{FF2B5EF4-FFF2-40B4-BE49-F238E27FC236}">
                  <a16:creationId xmlns:a16="http://schemas.microsoft.com/office/drawing/2014/main" id="{C6D7E6D0-D8F7-D67C-7028-55396F42799F}"/>
                </a:ext>
              </a:extLst>
            </p:cNvPr>
            <p:cNvSpPr txBox="1"/>
            <p:nvPr/>
          </p:nvSpPr>
          <p:spPr>
            <a:xfrm>
              <a:off x="1142649" y="1800540"/>
              <a:ext cx="803471" cy="646331"/>
            </a:xfrm>
            <a:prstGeom prst="rect">
              <a:avLst/>
            </a:prstGeom>
            <a:noFill/>
          </p:spPr>
          <p:txBody>
            <a:bodyPr wrap="square" rtlCol="0">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r>
                <a:rPr lang="en-US" altLang="zh-CN" sz="4800">
                  <a:latin typeface="HarmonyOS Sans SC" panose="00000500000000000000" pitchFamily="2" charset="-122"/>
                  <a:ea typeface="思源宋体 CN SemiBold" panose="02020600000000000000" pitchFamily="18" charset="-122"/>
                  <a:sym typeface="HarmonyOS Sans SC" panose="00000500000000000000" pitchFamily="2" charset="-122"/>
                </a:rPr>
                <a:t>4</a:t>
              </a:r>
              <a:endParaRPr lang="zh-CN" altLang="en-US" sz="4800">
                <a:latin typeface="HarmonyOS Sans SC" panose="00000500000000000000" pitchFamily="2" charset="-122"/>
                <a:ea typeface="思源宋体 CN SemiBold" panose="02020600000000000000" pitchFamily="18" charset="-122"/>
                <a:sym typeface="HarmonyOS Sans SC" panose="00000500000000000000" pitchFamily="2" charset="-122"/>
              </a:endParaRPr>
            </a:p>
          </p:txBody>
        </p:sp>
        <p:cxnSp>
          <p:nvCxnSpPr>
            <p:cNvPr id="62" name="直接连接符 61">
              <a:extLst>
                <a:ext uri="{FF2B5EF4-FFF2-40B4-BE49-F238E27FC236}">
                  <a16:creationId xmlns:a16="http://schemas.microsoft.com/office/drawing/2014/main" id="{722AFE23-5E25-4FE4-B30B-31F37C550968}"/>
                </a:ext>
              </a:extLst>
            </p:cNvPr>
            <p:cNvCxnSpPr/>
            <p:nvPr/>
          </p:nvCxnSpPr>
          <p:spPr>
            <a:xfrm flipV="1">
              <a:off x="1584220" y="1942228"/>
              <a:ext cx="132560" cy="38897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5" name="文本框 64">
            <a:extLst>
              <a:ext uri="{FF2B5EF4-FFF2-40B4-BE49-F238E27FC236}">
                <a16:creationId xmlns:a16="http://schemas.microsoft.com/office/drawing/2014/main" id="{B46DE79D-5B66-6B6F-019F-FBF6FC311026}"/>
              </a:ext>
            </a:extLst>
          </p:cNvPr>
          <p:cNvSpPr txBox="1"/>
          <p:nvPr/>
        </p:nvSpPr>
        <p:spPr>
          <a:xfrm>
            <a:off x="-136821333" y="-73211459"/>
            <a:ext cx="8128000" cy="447943"/>
          </a:xfrm>
          <a:prstGeom prst="rect">
            <a:avLst/>
          </a:prstGeom>
          <a:noFill/>
        </p:spPr>
        <p:txBody>
          <a:bodyPr wrap="square">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r>
              <a:rPr lang="en-US" altLang="zh-CN" sz="2311">
                <a:solidFill>
                  <a:schemeClr val="bg1">
                    <a:lumMod val="95000"/>
                  </a:schemeClr>
                </a:solidFill>
              </a:rPr>
              <a:t>5 1PP T</a:t>
            </a:r>
            <a:r>
              <a:rPr lang="zh-CN" altLang="en-US" sz="2311">
                <a:solidFill>
                  <a:schemeClr val="bg1">
                    <a:lumMod val="95000"/>
                  </a:schemeClr>
                </a:solidFill>
              </a:rPr>
              <a:t>模板网   </a:t>
            </a:r>
            <a:r>
              <a:rPr lang="en-US" altLang="zh-CN" sz="2311">
                <a:solidFill>
                  <a:schemeClr val="bg1">
                    <a:lumMod val="95000"/>
                  </a:schemeClr>
                </a:solidFill>
              </a:rPr>
              <a:t>www.5 1 pptmoban.com</a:t>
            </a:r>
            <a:endParaRPr lang="zh-CN" altLang="en-US" sz="2311">
              <a:solidFill>
                <a:schemeClr val="bg1">
                  <a:lumMod val="95000"/>
                </a:schemeClr>
              </a:solidFill>
            </a:endParaRPr>
          </a:p>
        </p:txBody>
      </p:sp>
      <p:grpSp>
        <p:nvGrpSpPr>
          <p:cNvPr id="2" name="组合 57">
            <a:extLst>
              <a:ext uri="{FF2B5EF4-FFF2-40B4-BE49-F238E27FC236}">
                <a16:creationId xmlns:a16="http://schemas.microsoft.com/office/drawing/2014/main" id="{94665386-32F1-F1CB-A64A-58E5679B19B2}"/>
              </a:ext>
            </a:extLst>
          </p:cNvPr>
          <p:cNvGrpSpPr/>
          <p:nvPr/>
        </p:nvGrpSpPr>
        <p:grpSpPr>
          <a:xfrm>
            <a:off x="3857435" y="5153789"/>
            <a:ext cx="4480808" cy="914515"/>
            <a:chOff x="938970" y="1800540"/>
            <a:chExt cx="3360606" cy="685886"/>
          </a:xfrm>
        </p:grpSpPr>
        <p:grpSp>
          <p:nvGrpSpPr>
            <p:cNvPr id="5" name="组合 58">
              <a:extLst>
                <a:ext uri="{FF2B5EF4-FFF2-40B4-BE49-F238E27FC236}">
                  <a16:creationId xmlns:a16="http://schemas.microsoft.com/office/drawing/2014/main" id="{CCF6BD21-46E2-2EA5-3496-AA26654A468A}"/>
                </a:ext>
              </a:extLst>
            </p:cNvPr>
            <p:cNvGrpSpPr/>
            <p:nvPr/>
          </p:nvGrpSpPr>
          <p:grpSpPr>
            <a:xfrm>
              <a:off x="938970" y="1820130"/>
              <a:ext cx="3360606" cy="666296"/>
              <a:chOff x="1971675" y="1477914"/>
              <a:chExt cx="5314846" cy="1492591"/>
            </a:xfrm>
          </p:grpSpPr>
          <p:sp>
            <p:nvSpPr>
              <p:cNvPr id="11" name="矩形 10">
                <a:extLst>
                  <a:ext uri="{FF2B5EF4-FFF2-40B4-BE49-F238E27FC236}">
                    <a16:creationId xmlns:a16="http://schemas.microsoft.com/office/drawing/2014/main" id="{63F73279-3F90-D0BD-4858-35766BD1B8C6}"/>
                  </a:ext>
                </a:extLst>
              </p:cNvPr>
              <p:cNvSpPr/>
              <p:nvPr/>
            </p:nvSpPr>
            <p:spPr>
              <a:xfrm>
                <a:off x="2076346" y="1617954"/>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14" name="矩形 13">
                <a:extLst>
                  <a:ext uri="{FF2B5EF4-FFF2-40B4-BE49-F238E27FC236}">
                    <a16:creationId xmlns:a16="http://schemas.microsoft.com/office/drawing/2014/main" id="{2051608A-2F21-F7E7-FB61-56657ED8059F}"/>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7" name="文本框 59">
              <a:extLst>
                <a:ext uri="{FF2B5EF4-FFF2-40B4-BE49-F238E27FC236}">
                  <a16:creationId xmlns:a16="http://schemas.microsoft.com/office/drawing/2014/main" id="{A3264C5D-69CA-6702-4D09-23FFB0CDC828}"/>
                </a:ext>
              </a:extLst>
            </p:cNvPr>
            <p:cNvSpPr txBox="1"/>
            <p:nvPr/>
          </p:nvSpPr>
          <p:spPr>
            <a:xfrm>
              <a:off x="1748441" y="1951825"/>
              <a:ext cx="2002602" cy="400110"/>
            </a:xfrm>
            <a:prstGeom prst="rect">
              <a:avLst/>
            </a:prstGeom>
            <a:noFill/>
          </p:spPr>
          <p:txBody>
            <a:bodyPr wrap="square">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r>
                <a:rPr lang="en-US" altLang="zh-CN" sz="2667" b="1">
                  <a:ea typeface="+mn-ea"/>
                  <a:sym typeface="HarmonyOS Sans SC" panose="00000500000000000000" pitchFamily="2" charset="-122"/>
                </a:rPr>
                <a:t>Conclusion</a:t>
              </a:r>
              <a:endParaRPr lang="zh-CN" altLang="en-US" sz="2667" b="1">
                <a:ea typeface="+mn-ea"/>
                <a:sym typeface="HarmonyOS Sans SC" panose="00000500000000000000" pitchFamily="2" charset="-122"/>
              </a:endParaRPr>
            </a:p>
          </p:txBody>
        </p:sp>
        <p:sp>
          <p:nvSpPr>
            <p:cNvPr id="8" name="文本框 60">
              <a:extLst>
                <a:ext uri="{FF2B5EF4-FFF2-40B4-BE49-F238E27FC236}">
                  <a16:creationId xmlns:a16="http://schemas.microsoft.com/office/drawing/2014/main" id="{3C2CEDE0-0EDD-F444-E3C3-CCACB8D6E6C4}"/>
                </a:ext>
              </a:extLst>
            </p:cNvPr>
            <p:cNvSpPr txBox="1"/>
            <p:nvPr/>
          </p:nvSpPr>
          <p:spPr>
            <a:xfrm>
              <a:off x="1142649" y="1800540"/>
              <a:ext cx="803471" cy="646331"/>
            </a:xfrm>
            <a:prstGeom prst="rect">
              <a:avLst/>
            </a:prstGeom>
            <a:noFill/>
          </p:spPr>
          <p:txBody>
            <a:bodyPr wrap="square" lIns="91440" tIns="45720" rIns="91440" bIns="45720" rtlCol="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r>
                <a:rPr lang="en-US" altLang="zh-CN" sz="4800">
                  <a:latin typeface="HarmonyOS Sans SC" panose="00000500000000000000" pitchFamily="2" charset="-122"/>
                  <a:ea typeface="思源宋体 CN SemiBold"/>
                  <a:sym typeface="HarmonyOS Sans SC" panose="00000500000000000000" pitchFamily="2" charset="-122"/>
                </a:rPr>
                <a:t>5</a:t>
              </a:r>
              <a:endParaRPr lang="en-US" altLang="zh-CN" sz="4800">
                <a:latin typeface="HarmonyOS Sans SC" panose="00000500000000000000" pitchFamily="2" charset="-122"/>
                <a:ea typeface="思源宋体 CN SemiBold" panose="02020600000000000000" pitchFamily="18" charset="-122"/>
              </a:endParaRPr>
            </a:p>
          </p:txBody>
        </p:sp>
        <p:cxnSp>
          <p:nvCxnSpPr>
            <p:cNvPr id="9" name="直接连接符 61">
              <a:extLst>
                <a:ext uri="{FF2B5EF4-FFF2-40B4-BE49-F238E27FC236}">
                  <a16:creationId xmlns:a16="http://schemas.microsoft.com/office/drawing/2014/main" id="{4170B7FB-EDCF-A074-F832-5B3269E66C6F}"/>
                </a:ext>
              </a:extLst>
            </p:cNvPr>
            <p:cNvCxnSpPr>
              <a:cxnSpLocks/>
            </p:cNvCxnSpPr>
            <p:nvPr/>
          </p:nvCxnSpPr>
          <p:spPr>
            <a:xfrm flipV="1">
              <a:off x="1584220" y="1942228"/>
              <a:ext cx="132560" cy="38897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投影片編號版面配置區 15">
            <a:extLst>
              <a:ext uri="{FF2B5EF4-FFF2-40B4-BE49-F238E27FC236}">
                <a16:creationId xmlns:a16="http://schemas.microsoft.com/office/drawing/2014/main" id="{1BCDF3C7-BFBC-5A30-6619-A6E5A1106A1B}"/>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2</a:t>
            </a:fld>
            <a:endParaRPr lang="zh-TW" altLang="en-US"/>
          </a:p>
        </p:txBody>
      </p:sp>
    </p:spTree>
    <p:extLst>
      <p:ext uri="{BB962C8B-B14F-4D97-AF65-F5344CB8AC3E}">
        <p14:creationId xmlns:p14="http://schemas.microsoft.com/office/powerpoint/2010/main" val="393305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33BA331-D4B1-A3CA-7070-EBE97F7E218D}"/>
              </a:ext>
            </a:extLst>
          </p:cNvPr>
          <p:cNvGrpSpPr/>
          <p:nvPr/>
        </p:nvGrpSpPr>
        <p:grpSpPr>
          <a:xfrm>
            <a:off x="969499" y="319944"/>
            <a:ext cx="7717687" cy="670660"/>
            <a:chOff x="1971675" y="1477914"/>
            <a:chExt cx="5299780" cy="1521405"/>
          </a:xfrm>
        </p:grpSpPr>
        <p:sp>
          <p:nvSpPr>
            <p:cNvPr id="5" name="矩形 4">
              <a:extLst>
                <a:ext uri="{FF2B5EF4-FFF2-40B4-BE49-F238E27FC236}">
                  <a16:creationId xmlns:a16="http://schemas.microsoft.com/office/drawing/2014/main" id="{29570265-B7F9-2C4F-C466-70387DD3FFC5}"/>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6" name="矩形 5">
              <a:extLst>
                <a:ext uri="{FF2B5EF4-FFF2-40B4-BE49-F238E27FC236}">
                  <a16:creationId xmlns:a16="http://schemas.microsoft.com/office/drawing/2014/main" id="{7556D7A9-E0F1-BF5B-611C-217AB697B3F3}"/>
                </a:ext>
              </a:extLst>
            </p:cNvPr>
            <p:cNvSpPr/>
            <p:nvPr/>
          </p:nvSpPr>
          <p:spPr>
            <a:xfrm>
              <a:off x="1971675" y="1477914"/>
              <a:ext cx="5210175" cy="1352550"/>
            </a:xfrm>
            <a:prstGeom prst="rect">
              <a:avLst/>
            </a:prstGeom>
            <a:blipFill dpi="0" rotWithShape="1">
              <a:blip r:embed="rId2"/>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10" name="文字方塊 8">
            <a:extLst>
              <a:ext uri="{FF2B5EF4-FFF2-40B4-BE49-F238E27FC236}">
                <a16:creationId xmlns:a16="http://schemas.microsoft.com/office/drawing/2014/main" id="{88856131-F00C-021A-FAD3-755C9FF9E3A9}"/>
              </a:ext>
            </a:extLst>
          </p:cNvPr>
          <p:cNvSpPr txBox="1"/>
          <p:nvPr/>
        </p:nvSpPr>
        <p:spPr>
          <a:xfrm>
            <a:off x="970844" y="1540933"/>
            <a:ext cx="10368844" cy="494160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dirty="0">
                <a:ea typeface="新細明體"/>
              </a:rPr>
              <a:t>基線方法 (Baselines)</a:t>
            </a:r>
            <a:br>
              <a:rPr lang="en-US" altLang="zh-TW" sz="2400" b="1" dirty="0">
                <a:ea typeface="新細明體"/>
              </a:rPr>
            </a:br>
            <a:endParaRPr lang="en-US" altLang="zh-TW" sz="2400" b="1" dirty="0">
              <a:ea typeface="新細明體"/>
            </a:endParaRPr>
          </a:p>
          <a:p>
            <a:pPr marL="342900" indent="-342900">
              <a:lnSpc>
                <a:spcPct val="150000"/>
              </a:lnSpc>
              <a:buFont typeface="Arial" panose="020B0604020202020204" pitchFamily="34" charset="0"/>
              <a:buChar char="•"/>
            </a:pPr>
            <a:r>
              <a:rPr lang="zh-TW" altLang="en-US" sz="2000" b="1" dirty="0">
                <a:ea typeface="新細明體"/>
              </a:rPr>
              <a:t>最短處理時間優先</a:t>
            </a:r>
            <a:r>
              <a:rPr lang="en-US" altLang="zh-TW" sz="2000" b="1" dirty="0">
                <a:ea typeface="新細明體"/>
              </a:rPr>
              <a:t> (Shortest Processing Time First, SPT)</a:t>
            </a:r>
            <a:r>
              <a:rPr lang="zh-TW" altLang="en-US" sz="2000" b="1" dirty="0">
                <a:ea typeface="新細明體"/>
              </a:rPr>
              <a:t>：</a:t>
            </a:r>
            <a:r>
              <a:rPr lang="en-US" altLang="zh-TW" sz="2000" dirty="0">
                <a:ea typeface="新細明體"/>
              </a:rPr>
              <a:t> </a:t>
            </a:r>
            <a:r>
              <a:rPr lang="zh-TW" altLang="en-US" sz="2000" dirty="0">
                <a:ea typeface="新細明體"/>
              </a:rPr>
              <a:t>基於調度規則的算法。</a:t>
            </a:r>
            <a:endParaRPr lang="en-US" altLang="zh-TW" sz="2000" dirty="0">
              <a:ea typeface="新細明體"/>
            </a:endParaRPr>
          </a:p>
          <a:p>
            <a:pPr marL="342900" indent="-342900">
              <a:lnSpc>
                <a:spcPct val="150000"/>
              </a:lnSpc>
              <a:buFont typeface="Arial" panose="020B0604020202020204" pitchFamily="34" charset="0"/>
              <a:buChar char="•"/>
            </a:pPr>
            <a:r>
              <a:rPr lang="zh-TW" altLang="en-US" sz="2000" b="1" dirty="0">
                <a:ea typeface="新細明體"/>
              </a:rPr>
              <a:t>最長處理時間優先</a:t>
            </a:r>
            <a:r>
              <a:rPr lang="en-US" altLang="zh-TW" sz="2000" b="1" dirty="0">
                <a:ea typeface="新細明體"/>
              </a:rPr>
              <a:t> (Longest Processing Time First, LPT)</a:t>
            </a:r>
            <a:r>
              <a:rPr lang="zh-TW" altLang="en-US" sz="2000" b="1" dirty="0">
                <a:ea typeface="新細明體"/>
              </a:rPr>
              <a:t>：</a:t>
            </a:r>
            <a:r>
              <a:rPr lang="en-US" altLang="zh-TW" sz="2000" dirty="0">
                <a:ea typeface="新細明體"/>
              </a:rPr>
              <a:t> </a:t>
            </a:r>
            <a:r>
              <a:rPr lang="zh-TW" altLang="en-US" sz="2000" dirty="0">
                <a:ea typeface="新細明體"/>
              </a:rPr>
              <a:t>基於調度規則的算法。</a:t>
            </a:r>
            <a:endParaRPr lang="en-US" altLang="zh-TW" sz="2000" dirty="0">
              <a:ea typeface="新細明體"/>
            </a:endParaRPr>
          </a:p>
          <a:p>
            <a:pPr marL="342900" indent="-342900">
              <a:lnSpc>
                <a:spcPct val="150000"/>
              </a:lnSpc>
              <a:buFont typeface="Arial" panose="020B0604020202020204" pitchFamily="34" charset="0"/>
              <a:buChar char="•"/>
            </a:pPr>
            <a:r>
              <a:rPr lang="zh-TW" altLang="en-US" sz="2000" b="1" dirty="0">
                <a:ea typeface="新細明體"/>
              </a:rPr>
              <a:t>先來先服務</a:t>
            </a:r>
            <a:r>
              <a:rPr lang="en-US" altLang="zh-TW" sz="2000" b="1" dirty="0">
                <a:ea typeface="新細明體"/>
              </a:rPr>
              <a:t> (First In First Out, FIFO)</a:t>
            </a:r>
            <a:r>
              <a:rPr lang="zh-TW" altLang="en-US" sz="2000" b="1" dirty="0">
                <a:ea typeface="新細明體"/>
              </a:rPr>
              <a:t>：</a:t>
            </a:r>
            <a:r>
              <a:rPr lang="en-US" altLang="zh-TW" sz="2000" dirty="0">
                <a:ea typeface="新細明體"/>
              </a:rPr>
              <a:t> </a:t>
            </a:r>
            <a:r>
              <a:rPr lang="zh-TW" altLang="en-US" sz="2000" dirty="0">
                <a:ea typeface="新細明體"/>
              </a:rPr>
              <a:t>基於調度規則的算法。</a:t>
            </a:r>
            <a:endParaRPr lang="en-US" altLang="zh-TW" sz="2000" dirty="0">
              <a:ea typeface="新細明體"/>
            </a:endParaRPr>
          </a:p>
          <a:p>
            <a:pPr marL="342900" indent="-342900">
              <a:lnSpc>
                <a:spcPct val="150000"/>
              </a:lnSpc>
              <a:buFont typeface="Arial" panose="020B0604020202020204" pitchFamily="34" charset="0"/>
              <a:buChar char="•"/>
            </a:pPr>
            <a:r>
              <a:rPr lang="zh-TW" sz="2000" b="1" dirty="0">
                <a:ea typeface="新細明體"/>
              </a:rPr>
              <a:t>改進基因算法</a:t>
            </a:r>
            <a:r>
              <a:rPr lang="en-US" altLang="zh-TW" sz="2000" b="1" dirty="0">
                <a:ea typeface="+mn-lt"/>
              </a:rPr>
              <a:t> (Improved Genetic Algorithm, IGA)</a:t>
            </a:r>
            <a:r>
              <a:rPr lang="zh-TW" sz="2000" b="1" dirty="0">
                <a:ea typeface="新細明體"/>
              </a:rPr>
              <a:t>：</a:t>
            </a:r>
            <a:r>
              <a:rPr lang="en-US" altLang="zh-TW" sz="2000" dirty="0">
                <a:ea typeface="+mn-lt"/>
              </a:rPr>
              <a:t> </a:t>
            </a:r>
            <a:r>
              <a:rPr lang="zh-TW" sz="2000" dirty="0">
                <a:ea typeface="新細明體"/>
              </a:rPr>
              <a:t>基於元啟發式方法的算法。</a:t>
            </a:r>
            <a:endParaRPr lang="zh-TW" altLang="en-US" sz="2000" dirty="0">
              <a:ea typeface="新細明體"/>
            </a:endParaRPr>
          </a:p>
          <a:p>
            <a:pPr marL="342900" indent="-342900">
              <a:lnSpc>
                <a:spcPct val="150000"/>
              </a:lnSpc>
              <a:buFont typeface="Arial" panose="020B0604020202020204" pitchFamily="34" charset="0"/>
              <a:buChar char="•"/>
            </a:pPr>
            <a:r>
              <a:rPr lang="zh-TW" altLang="en-US" sz="2000" b="1" dirty="0">
                <a:ea typeface="新細明體"/>
              </a:rPr>
              <a:t>異質圖神經網絡</a:t>
            </a:r>
            <a:r>
              <a:rPr lang="en-US" altLang="zh-TW" sz="2000" b="1" dirty="0">
                <a:ea typeface="新細明體"/>
              </a:rPr>
              <a:t> (Heterogeneous Graph Neural Network, HGNN)</a:t>
            </a:r>
            <a:r>
              <a:rPr lang="zh-TW" altLang="en-US" sz="2000" b="1" dirty="0">
                <a:ea typeface="新細明體"/>
              </a:rPr>
              <a:t>：</a:t>
            </a:r>
            <a:r>
              <a:rPr lang="en-US" altLang="zh-TW" sz="2000" dirty="0">
                <a:ea typeface="新細明體"/>
              </a:rPr>
              <a:t> </a:t>
            </a:r>
            <a:r>
              <a:rPr lang="zh-TW" altLang="en-US" sz="2000" dirty="0">
                <a:ea typeface="新細明體"/>
              </a:rPr>
              <a:t>基於</a:t>
            </a:r>
            <a:r>
              <a:rPr lang="en-US" altLang="zh-TW" sz="2000" dirty="0">
                <a:ea typeface="新細明體"/>
              </a:rPr>
              <a:t> DRL </a:t>
            </a:r>
            <a:r>
              <a:rPr lang="zh-TW" altLang="en-US" sz="2000" dirty="0">
                <a:ea typeface="新細明體"/>
              </a:rPr>
              <a:t>的方法，我們同樣增加了</a:t>
            </a:r>
            <a:r>
              <a:rPr lang="en-US" altLang="zh-TW" sz="2000" dirty="0">
                <a:ea typeface="新細明體"/>
              </a:rPr>
              <a:t> NVS </a:t>
            </a:r>
            <a:r>
              <a:rPr lang="zh-TW" altLang="en-US" sz="2000" dirty="0">
                <a:ea typeface="新細明體"/>
              </a:rPr>
              <a:t>策略。</a:t>
            </a:r>
            <a:endParaRPr lang="en-US" altLang="zh-TW" sz="2000" dirty="0">
              <a:ea typeface="新細明體"/>
            </a:endParaRPr>
          </a:p>
          <a:p>
            <a:pPr marL="342900" indent="-342900">
              <a:lnSpc>
                <a:spcPct val="150000"/>
              </a:lnSpc>
              <a:buFont typeface="Arial" panose="020B0604020202020204" pitchFamily="34" charset="0"/>
              <a:buChar char="•"/>
            </a:pPr>
            <a:r>
              <a:rPr lang="en-US" altLang="zh-TW" sz="2000" b="1" dirty="0" err="1">
                <a:ea typeface="+mn-lt"/>
              </a:rPr>
              <a:t>MatNet</a:t>
            </a:r>
            <a:r>
              <a:rPr lang="zh-TW" sz="2000" b="1" dirty="0">
                <a:ea typeface="新細明體"/>
              </a:rPr>
              <a:t>：</a:t>
            </a:r>
            <a:r>
              <a:rPr lang="en-US" altLang="zh-TW" sz="2000" dirty="0">
                <a:ea typeface="+mn-lt"/>
              </a:rPr>
              <a:t> </a:t>
            </a:r>
            <a:r>
              <a:rPr lang="zh-TW" sz="2000" dirty="0">
                <a:ea typeface="新細明體"/>
              </a:rPr>
              <a:t>用於解決</a:t>
            </a:r>
            <a:r>
              <a:rPr lang="en-US" altLang="zh-TW" sz="2000" dirty="0">
                <a:ea typeface="+mn-lt"/>
              </a:rPr>
              <a:t> FJSP </a:t>
            </a:r>
            <a:r>
              <a:rPr lang="zh-TW" sz="2000" dirty="0">
                <a:ea typeface="新細明體"/>
              </a:rPr>
              <a:t>的基於</a:t>
            </a:r>
            <a:r>
              <a:rPr lang="en-US" altLang="zh-TW" sz="2000" dirty="0">
                <a:ea typeface="+mn-lt"/>
              </a:rPr>
              <a:t> DRL </a:t>
            </a:r>
            <a:r>
              <a:rPr lang="zh-TW" sz="2000" dirty="0">
                <a:ea typeface="新細明體"/>
              </a:rPr>
              <a:t>的方法。為應用於</a:t>
            </a:r>
            <a:r>
              <a:rPr lang="en-US" altLang="zh-TW" sz="2000" dirty="0">
                <a:ea typeface="+mn-lt"/>
              </a:rPr>
              <a:t> FJSPT</a:t>
            </a:r>
            <a:r>
              <a:rPr lang="zh-TW" sz="2000" dirty="0">
                <a:ea typeface="新細明體"/>
              </a:rPr>
              <a:t>，我們對該方法增加了最近車輛選擇</a:t>
            </a:r>
            <a:r>
              <a:rPr lang="en-US" altLang="zh-TW" sz="2000" dirty="0">
                <a:ea typeface="+mn-lt"/>
              </a:rPr>
              <a:t> (NVS) </a:t>
            </a:r>
            <a:r>
              <a:rPr lang="zh-TW" sz="2000" dirty="0">
                <a:ea typeface="新細明體"/>
              </a:rPr>
              <a:t>的簡單策略。</a:t>
            </a:r>
            <a:endParaRPr lang="zh-TW" altLang="en-US" sz="2000" dirty="0">
              <a:ea typeface="新細明體"/>
            </a:endParaRPr>
          </a:p>
          <a:p>
            <a:pPr>
              <a:lnSpc>
                <a:spcPct val="150000"/>
              </a:lnSpc>
              <a:buFont typeface=""/>
              <a:buChar char="•"/>
            </a:pPr>
            <a:endParaRPr lang="zh-TW" altLang="en-US" sz="2000" dirty="0">
              <a:ea typeface="新細明體"/>
            </a:endParaRPr>
          </a:p>
        </p:txBody>
      </p:sp>
      <p:sp>
        <p:nvSpPr>
          <p:cNvPr id="2" name="投影片編號版面配置區 1">
            <a:extLst>
              <a:ext uri="{FF2B5EF4-FFF2-40B4-BE49-F238E27FC236}">
                <a16:creationId xmlns:a16="http://schemas.microsoft.com/office/drawing/2014/main" id="{C2434DD3-E6BE-8135-F4BF-FF84E09EC654}"/>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29</a:t>
            </a:fld>
            <a:endParaRPr lang="zh-TW" altLang="en-US"/>
          </a:p>
        </p:txBody>
      </p:sp>
      <p:sp>
        <p:nvSpPr>
          <p:cNvPr id="8" name="文本框 41">
            <a:extLst>
              <a:ext uri="{FF2B5EF4-FFF2-40B4-BE49-F238E27FC236}">
                <a16:creationId xmlns:a16="http://schemas.microsoft.com/office/drawing/2014/main" id="{EE3FA6B3-99DB-4439-4470-807C2F2C2A01}"/>
              </a:ext>
            </a:extLst>
          </p:cNvPr>
          <p:cNvSpPr txBox="1"/>
          <p:nvPr/>
        </p:nvSpPr>
        <p:spPr>
          <a:xfrm>
            <a:off x="1174044" y="233396"/>
            <a:ext cx="9539548" cy="815608"/>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altLang="en-US" sz="3000" b="1" dirty="0">
                <a:solidFill>
                  <a:srgbClr val="000000"/>
                </a:solidFill>
                <a:cs typeface="Arial"/>
              </a:rPr>
              <a:t>結果</a:t>
            </a:r>
          </a:p>
          <a:p>
            <a:pPr>
              <a:spcBef>
                <a:spcPts val="0"/>
              </a:spcBef>
              <a:spcAft>
                <a:spcPts val="0"/>
              </a:spcAft>
            </a:pPr>
            <a:r>
              <a:rPr lang="zh-TW" altLang="en-US" sz="1500" b="1" dirty="0">
                <a:solidFill>
                  <a:srgbClr val="1F1F1F"/>
                </a:solidFill>
                <a:latin typeface="Arial"/>
                <a:ea typeface="微软雅黑"/>
                <a:cs typeface="Arial"/>
              </a:rPr>
              <a:t>(</a:t>
            </a:r>
            <a:r>
              <a:rPr lang="en" altLang="zh-TW" sz="1500" b="1" dirty="0">
                <a:solidFill>
                  <a:srgbClr val="1F1F1F"/>
                </a:solidFill>
                <a:latin typeface="Arial"/>
                <a:ea typeface="微软雅黑"/>
                <a:cs typeface="Arial"/>
              </a:rPr>
              <a:t>Results</a:t>
            </a:r>
            <a:r>
              <a:rPr lang="en-US" sz="1500" b="1" dirty="0">
                <a:solidFill>
                  <a:srgbClr val="1F1F1F"/>
                </a:solidFill>
                <a:latin typeface="Arial"/>
                <a:ea typeface="微软雅黑"/>
                <a:cs typeface="Arial"/>
              </a:rPr>
              <a:t>)</a:t>
            </a:r>
            <a:endParaRPr lang="zh-TW" altLang="en-US" sz="1500" b="1" dirty="0">
              <a:cs typeface="Arial"/>
            </a:endParaRPr>
          </a:p>
        </p:txBody>
      </p:sp>
    </p:spTree>
    <p:extLst>
      <p:ext uri="{BB962C8B-B14F-4D97-AF65-F5344CB8AC3E}">
        <p14:creationId xmlns:p14="http://schemas.microsoft.com/office/powerpoint/2010/main" val="2856062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一張含有 文字, 黑與白, 數字, 字型 的圖片&#10;&#10;自動產生的描述">
            <a:extLst>
              <a:ext uri="{FF2B5EF4-FFF2-40B4-BE49-F238E27FC236}">
                <a16:creationId xmlns:a16="http://schemas.microsoft.com/office/drawing/2014/main" id="{2919D478-8357-2E25-5DD2-C385370C59E2}"/>
              </a:ext>
            </a:extLst>
          </p:cNvPr>
          <p:cNvPicPr>
            <a:picLocks noChangeAspect="1"/>
          </p:cNvPicPr>
          <p:nvPr/>
        </p:nvPicPr>
        <p:blipFill>
          <a:blip r:embed="rId2"/>
          <a:stretch>
            <a:fillRect/>
          </a:stretch>
        </p:blipFill>
        <p:spPr>
          <a:xfrm>
            <a:off x="1210" y="3026850"/>
            <a:ext cx="12163777" cy="3456382"/>
          </a:xfrm>
          <a:prstGeom prst="rect">
            <a:avLst/>
          </a:prstGeom>
        </p:spPr>
      </p:pic>
      <p:grpSp>
        <p:nvGrpSpPr>
          <p:cNvPr id="6" name="组合 2">
            <a:extLst>
              <a:ext uri="{FF2B5EF4-FFF2-40B4-BE49-F238E27FC236}">
                <a16:creationId xmlns:a16="http://schemas.microsoft.com/office/drawing/2014/main" id="{7E88D0EF-FACF-1381-4105-6EF89D2C3C25}"/>
              </a:ext>
            </a:extLst>
          </p:cNvPr>
          <p:cNvGrpSpPr/>
          <p:nvPr/>
        </p:nvGrpSpPr>
        <p:grpSpPr>
          <a:xfrm>
            <a:off x="969499" y="319944"/>
            <a:ext cx="7717687" cy="670660"/>
            <a:chOff x="1971675" y="1477914"/>
            <a:chExt cx="5299780" cy="1521405"/>
          </a:xfrm>
        </p:grpSpPr>
        <p:sp>
          <p:nvSpPr>
            <p:cNvPr id="8" name="矩形 7">
              <a:extLst>
                <a:ext uri="{FF2B5EF4-FFF2-40B4-BE49-F238E27FC236}">
                  <a16:creationId xmlns:a16="http://schemas.microsoft.com/office/drawing/2014/main" id="{4A281332-5127-5709-D1AB-CD3566C04799}"/>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9" name="矩形 8">
              <a:extLst>
                <a:ext uri="{FF2B5EF4-FFF2-40B4-BE49-F238E27FC236}">
                  <a16:creationId xmlns:a16="http://schemas.microsoft.com/office/drawing/2014/main" id="{2938F7A9-7AAA-911B-6BB8-AC5694AC95D8}"/>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12" name="文字方塊 11">
            <a:extLst>
              <a:ext uri="{FF2B5EF4-FFF2-40B4-BE49-F238E27FC236}">
                <a16:creationId xmlns:a16="http://schemas.microsoft.com/office/drawing/2014/main" id="{FB6E65C5-FE54-12AC-F219-5CA4456DDB36}"/>
              </a:ext>
            </a:extLst>
          </p:cNvPr>
          <p:cNvSpPr txBox="1"/>
          <p:nvPr/>
        </p:nvSpPr>
        <p:spPr>
          <a:xfrm>
            <a:off x="689006" y="1447279"/>
            <a:ext cx="1090210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zh-TW" sz="2400" b="1">
                <a:ea typeface="+mn-lt"/>
                <a:cs typeface="+mn-lt"/>
              </a:rPr>
              <a:t>完工時間優化 (Makespan Optimization)</a:t>
            </a:r>
            <a:endParaRPr lang="zh-TW" altLang="en-US" sz="2400">
              <a:ea typeface="新細明體"/>
              <a:cs typeface="+mn-lt"/>
            </a:endParaRPr>
          </a:p>
          <a:p>
            <a:endParaRPr lang="zh-TW" altLang="en-US" sz="2000">
              <a:ea typeface="+mn-lt"/>
              <a:cs typeface="+mn-lt"/>
            </a:endParaRPr>
          </a:p>
          <a:p>
            <a:pPr>
              <a:buFont typeface="Arial"/>
            </a:pPr>
            <a:r>
              <a:rPr lang="zh-TW" sz="2000">
                <a:ea typeface="+mn-lt"/>
                <a:cs typeface="+mn-lt"/>
              </a:rPr>
              <a:t>為了驗證我們提出方法在尋找近似最優解方面的有效性，我們對上述小規模實例進行測試，並將結果與基線方法進行比較。</a:t>
            </a:r>
            <a:endParaRPr lang="zh-TW" sz="2000">
              <a:ea typeface="新細明體"/>
            </a:endParaRPr>
          </a:p>
        </p:txBody>
      </p:sp>
      <p:sp>
        <p:nvSpPr>
          <p:cNvPr id="3" name="投影片編號版面配置區 2">
            <a:extLst>
              <a:ext uri="{FF2B5EF4-FFF2-40B4-BE49-F238E27FC236}">
                <a16:creationId xmlns:a16="http://schemas.microsoft.com/office/drawing/2014/main" id="{85E298CD-0CAC-CB71-64CB-5FB17F5D536D}"/>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30</a:t>
            </a:fld>
            <a:endParaRPr lang="zh-TW" altLang="en-US"/>
          </a:p>
        </p:txBody>
      </p:sp>
      <p:sp>
        <p:nvSpPr>
          <p:cNvPr id="4" name="文本框 41">
            <a:extLst>
              <a:ext uri="{FF2B5EF4-FFF2-40B4-BE49-F238E27FC236}">
                <a16:creationId xmlns:a16="http://schemas.microsoft.com/office/drawing/2014/main" id="{94407045-40C2-9B73-1D53-AB3C2BB3F0EB}"/>
              </a:ext>
            </a:extLst>
          </p:cNvPr>
          <p:cNvSpPr txBox="1"/>
          <p:nvPr/>
        </p:nvSpPr>
        <p:spPr>
          <a:xfrm>
            <a:off x="1174044" y="233396"/>
            <a:ext cx="9539548" cy="815608"/>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altLang="en-US" sz="3000" b="1" dirty="0">
                <a:solidFill>
                  <a:srgbClr val="000000"/>
                </a:solidFill>
                <a:cs typeface="Arial"/>
              </a:rPr>
              <a:t>結果</a:t>
            </a:r>
          </a:p>
          <a:p>
            <a:pPr>
              <a:spcBef>
                <a:spcPts val="0"/>
              </a:spcBef>
              <a:spcAft>
                <a:spcPts val="0"/>
              </a:spcAft>
            </a:pPr>
            <a:r>
              <a:rPr lang="zh-TW" altLang="en-US" sz="1500" b="1" dirty="0">
                <a:solidFill>
                  <a:srgbClr val="1F1F1F"/>
                </a:solidFill>
                <a:latin typeface="Arial"/>
                <a:ea typeface="微软雅黑"/>
                <a:cs typeface="Arial"/>
              </a:rPr>
              <a:t>(</a:t>
            </a:r>
            <a:r>
              <a:rPr lang="en" altLang="zh-TW" sz="1500" b="1" dirty="0">
                <a:solidFill>
                  <a:srgbClr val="1F1F1F"/>
                </a:solidFill>
                <a:latin typeface="Arial"/>
                <a:ea typeface="微软雅黑"/>
                <a:cs typeface="Arial"/>
              </a:rPr>
              <a:t>Results</a:t>
            </a:r>
            <a:r>
              <a:rPr lang="en-US" sz="1500" b="1" dirty="0">
                <a:solidFill>
                  <a:srgbClr val="1F1F1F"/>
                </a:solidFill>
                <a:latin typeface="Arial"/>
                <a:ea typeface="微软雅黑"/>
                <a:cs typeface="Arial"/>
              </a:rPr>
              <a:t>)</a:t>
            </a:r>
            <a:endParaRPr lang="zh-TW" altLang="en-US" sz="1500" b="1" dirty="0">
              <a:cs typeface="Arial"/>
            </a:endParaRPr>
          </a:p>
        </p:txBody>
      </p:sp>
    </p:spTree>
    <p:extLst>
      <p:ext uri="{BB962C8B-B14F-4D97-AF65-F5344CB8AC3E}">
        <p14:creationId xmlns:p14="http://schemas.microsoft.com/office/powerpoint/2010/main" val="4212277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2">
            <a:extLst>
              <a:ext uri="{FF2B5EF4-FFF2-40B4-BE49-F238E27FC236}">
                <a16:creationId xmlns:a16="http://schemas.microsoft.com/office/drawing/2014/main" id="{7E88D0EF-FACF-1381-4105-6EF89D2C3C25}"/>
              </a:ext>
            </a:extLst>
          </p:cNvPr>
          <p:cNvGrpSpPr/>
          <p:nvPr/>
        </p:nvGrpSpPr>
        <p:grpSpPr>
          <a:xfrm>
            <a:off x="969499" y="319944"/>
            <a:ext cx="7717687" cy="670660"/>
            <a:chOff x="1971675" y="1477914"/>
            <a:chExt cx="5299780" cy="1521405"/>
          </a:xfrm>
        </p:grpSpPr>
        <p:sp>
          <p:nvSpPr>
            <p:cNvPr id="8" name="矩形 7">
              <a:extLst>
                <a:ext uri="{FF2B5EF4-FFF2-40B4-BE49-F238E27FC236}">
                  <a16:creationId xmlns:a16="http://schemas.microsoft.com/office/drawing/2014/main" id="{4A281332-5127-5709-D1AB-CD3566C04799}"/>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9" name="矩形 8">
              <a:extLst>
                <a:ext uri="{FF2B5EF4-FFF2-40B4-BE49-F238E27FC236}">
                  <a16:creationId xmlns:a16="http://schemas.microsoft.com/office/drawing/2014/main" id="{2938F7A9-7AAA-911B-6BB8-AC5694AC95D8}"/>
                </a:ext>
              </a:extLst>
            </p:cNvPr>
            <p:cNvSpPr/>
            <p:nvPr/>
          </p:nvSpPr>
          <p:spPr>
            <a:xfrm>
              <a:off x="1971675" y="1477914"/>
              <a:ext cx="5210175" cy="1352550"/>
            </a:xfrm>
            <a:prstGeom prst="rect">
              <a:avLst/>
            </a:prstGeom>
            <a:blipFill dpi="0" rotWithShape="1">
              <a:blip r:embed="rId2"/>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12" name="文字方塊 11">
            <a:extLst>
              <a:ext uri="{FF2B5EF4-FFF2-40B4-BE49-F238E27FC236}">
                <a16:creationId xmlns:a16="http://schemas.microsoft.com/office/drawing/2014/main" id="{FB6E65C5-FE54-12AC-F219-5CA4456DDB36}"/>
              </a:ext>
            </a:extLst>
          </p:cNvPr>
          <p:cNvSpPr txBox="1"/>
          <p:nvPr/>
        </p:nvSpPr>
        <p:spPr>
          <a:xfrm>
            <a:off x="689006" y="1447279"/>
            <a:ext cx="1090210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zh-TW" altLang="en-US" sz="2400" b="1">
                <a:ea typeface="+mn-lt"/>
                <a:cs typeface="+mn-lt"/>
              </a:rPr>
              <a:t>規模泛</a:t>
            </a:r>
            <a:r>
              <a:rPr lang="zh-TW" sz="2400" b="1">
                <a:ea typeface="+mn-lt"/>
                <a:cs typeface="+mn-lt"/>
              </a:rPr>
              <a:t>化</a:t>
            </a:r>
            <a:r>
              <a:rPr lang="zh-TW" altLang="en-US" sz="2400" b="1">
                <a:ea typeface="+mn-lt"/>
                <a:cs typeface="+mn-lt"/>
              </a:rPr>
              <a:t>能力</a:t>
            </a:r>
            <a:r>
              <a:rPr lang="zh-TW" sz="2400" b="1">
                <a:ea typeface="+mn-lt"/>
                <a:cs typeface="+mn-lt"/>
              </a:rPr>
              <a:t> (</a:t>
            </a:r>
            <a:r>
              <a:rPr lang="en-US" altLang="zh-TW" sz="2400" b="1">
                <a:ea typeface="+mn-lt"/>
                <a:cs typeface="+mn-lt"/>
              </a:rPr>
              <a:t>Sc</a:t>
            </a:r>
            <a:r>
              <a:rPr lang="zh-TW" sz="2400" b="1">
                <a:ea typeface="+mn-lt"/>
                <a:cs typeface="+mn-lt"/>
              </a:rPr>
              <a:t>a</a:t>
            </a:r>
            <a:r>
              <a:rPr lang="en-US" altLang="zh-TW" sz="2400" b="1">
                <a:ea typeface="+mn-lt"/>
                <a:cs typeface="+mn-lt"/>
              </a:rPr>
              <a:t>le</a:t>
            </a:r>
            <a:r>
              <a:rPr lang="zh-TW" altLang="en-US" sz="2400" b="1">
                <a:ea typeface="+mn-lt"/>
                <a:cs typeface="+mn-lt"/>
              </a:rPr>
              <a:t> </a:t>
            </a:r>
            <a:r>
              <a:rPr lang="en-US" altLang="zh-TW" sz="2400" b="1">
                <a:ea typeface="+mn-lt"/>
                <a:cs typeface="+mn-lt"/>
              </a:rPr>
              <a:t>G</a:t>
            </a:r>
            <a:r>
              <a:rPr lang="zh-TW" sz="2400" b="1">
                <a:ea typeface="+mn-lt"/>
                <a:cs typeface="+mn-lt"/>
              </a:rPr>
              <a:t>en</a:t>
            </a:r>
            <a:r>
              <a:rPr lang="en-US" altLang="zh-TW" sz="2400" b="1" err="1">
                <a:ea typeface="+mn-lt"/>
                <a:cs typeface="+mn-lt"/>
              </a:rPr>
              <a:t>eral</a:t>
            </a:r>
            <a:r>
              <a:rPr lang="zh-TW" sz="2400" b="1">
                <a:ea typeface="+mn-lt"/>
                <a:cs typeface="+mn-lt"/>
              </a:rPr>
              <a:t>ization)</a:t>
            </a:r>
            <a:endParaRPr lang="zh-TW" altLang="en-US" sz="2400">
              <a:ea typeface="新細明體"/>
              <a:cs typeface="+mn-lt"/>
            </a:endParaRPr>
          </a:p>
          <a:p>
            <a:endParaRPr lang="zh-TW" altLang="en-US" sz="2000">
              <a:ea typeface="+mn-lt"/>
              <a:cs typeface="+mn-lt"/>
            </a:endParaRPr>
          </a:p>
          <a:p>
            <a:r>
              <a:rPr lang="zh-TW" sz="2000">
                <a:ea typeface="+mn-lt"/>
                <a:cs typeface="+mn-lt"/>
              </a:rPr>
              <a:t>為了</a:t>
            </a:r>
            <a:r>
              <a:rPr lang="zh-TW" altLang="en-US" sz="2000">
                <a:ea typeface="+mn-lt"/>
                <a:cs typeface="+mn-lt"/>
              </a:rPr>
              <a:t>測試</a:t>
            </a:r>
            <a:r>
              <a:rPr lang="zh-TW" sz="2000">
                <a:ea typeface="+mn-lt"/>
                <a:cs typeface="+mn-lt"/>
              </a:rPr>
              <a:t>方法的</a:t>
            </a:r>
            <a:r>
              <a:rPr lang="zh-TW" altLang="en-US" sz="2000">
                <a:ea typeface="+mn-lt"/>
                <a:cs typeface="+mn-lt"/>
              </a:rPr>
              <a:t>規模泛化能力</a:t>
            </a:r>
            <a:r>
              <a:rPr lang="zh-TW" sz="2000">
                <a:ea typeface="+mn-lt"/>
                <a:cs typeface="+mn-lt"/>
              </a:rPr>
              <a:t>，我們</a:t>
            </a:r>
            <a:r>
              <a:rPr lang="zh-TW" altLang="en-US" sz="2000">
                <a:ea typeface="+mn-lt"/>
                <a:cs typeface="+mn-lt"/>
              </a:rPr>
              <a:t>在</a:t>
            </a:r>
            <a:r>
              <a:rPr lang="zh-TW" sz="2000">
                <a:ea typeface="+mn-lt"/>
                <a:cs typeface="+mn-lt"/>
              </a:rPr>
              <a:t>小規模實例</a:t>
            </a:r>
            <a:r>
              <a:rPr lang="zh-TW" altLang="en-US" sz="2000">
                <a:ea typeface="+mn-lt"/>
                <a:cs typeface="+mn-lt"/>
              </a:rPr>
              <a:t> </a:t>
            </a:r>
            <a:r>
              <a:rPr lang="en-US" altLang="zh-TW" sz="2000">
                <a:ea typeface="+mn-lt"/>
                <a:cs typeface="+mn-lt"/>
              </a:rPr>
              <a:t>10×6×6 </a:t>
            </a:r>
            <a:r>
              <a:rPr lang="zh-TW" altLang="en-US" sz="2000">
                <a:ea typeface="+mn-lt"/>
                <a:cs typeface="+mn-lt"/>
              </a:rPr>
              <a:t>上訓練模型</a:t>
            </a:r>
            <a:r>
              <a:rPr lang="zh-TW" sz="2000">
                <a:ea typeface="+mn-lt"/>
                <a:cs typeface="+mn-lt"/>
              </a:rPr>
              <a:t>，並將</a:t>
            </a:r>
            <a:r>
              <a:rPr lang="zh-TW" altLang="en-US" sz="2000">
                <a:ea typeface="+mn-lt"/>
                <a:cs typeface="+mn-lt"/>
              </a:rPr>
              <a:t>其應用於未見過的大規模實例</a:t>
            </a:r>
            <a:endParaRPr lang="zh-TW"/>
          </a:p>
        </p:txBody>
      </p:sp>
      <p:pic>
        <p:nvPicPr>
          <p:cNvPr id="3" name="圖片 2" descr="一張含有 文字, 數字, 字型, 黑與白 的圖片&#10;&#10;自動產生的描述">
            <a:extLst>
              <a:ext uri="{FF2B5EF4-FFF2-40B4-BE49-F238E27FC236}">
                <a16:creationId xmlns:a16="http://schemas.microsoft.com/office/drawing/2014/main" id="{689C1A7C-3DC3-62CF-CCAC-23D8CA09E6F9}"/>
              </a:ext>
            </a:extLst>
          </p:cNvPr>
          <p:cNvPicPr>
            <a:picLocks noChangeAspect="1"/>
          </p:cNvPicPr>
          <p:nvPr/>
        </p:nvPicPr>
        <p:blipFill>
          <a:blip r:embed="rId3"/>
          <a:stretch>
            <a:fillRect/>
          </a:stretch>
        </p:blipFill>
        <p:spPr>
          <a:xfrm>
            <a:off x="5242" y="3141236"/>
            <a:ext cx="12180708" cy="3190520"/>
          </a:xfrm>
          <a:prstGeom prst="rect">
            <a:avLst/>
          </a:prstGeom>
        </p:spPr>
      </p:pic>
      <p:sp>
        <p:nvSpPr>
          <p:cNvPr id="2" name="投影片編號版面配置區 1">
            <a:extLst>
              <a:ext uri="{FF2B5EF4-FFF2-40B4-BE49-F238E27FC236}">
                <a16:creationId xmlns:a16="http://schemas.microsoft.com/office/drawing/2014/main" id="{383E6112-C856-CFE6-0B5A-D4BE38B86031}"/>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31</a:t>
            </a:fld>
            <a:endParaRPr lang="zh-TW" altLang="en-US"/>
          </a:p>
        </p:txBody>
      </p:sp>
      <p:sp>
        <p:nvSpPr>
          <p:cNvPr id="4" name="文本框 41">
            <a:extLst>
              <a:ext uri="{FF2B5EF4-FFF2-40B4-BE49-F238E27FC236}">
                <a16:creationId xmlns:a16="http://schemas.microsoft.com/office/drawing/2014/main" id="{8751331A-DB06-9C4E-521E-556F8C76D543}"/>
              </a:ext>
            </a:extLst>
          </p:cNvPr>
          <p:cNvSpPr txBox="1"/>
          <p:nvPr/>
        </p:nvSpPr>
        <p:spPr>
          <a:xfrm>
            <a:off x="1174044" y="233396"/>
            <a:ext cx="9539548" cy="815608"/>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altLang="en-US" sz="3000" b="1" dirty="0">
                <a:solidFill>
                  <a:srgbClr val="000000"/>
                </a:solidFill>
                <a:cs typeface="Arial"/>
              </a:rPr>
              <a:t>結果</a:t>
            </a:r>
          </a:p>
          <a:p>
            <a:pPr>
              <a:spcBef>
                <a:spcPts val="0"/>
              </a:spcBef>
              <a:spcAft>
                <a:spcPts val="0"/>
              </a:spcAft>
            </a:pPr>
            <a:r>
              <a:rPr lang="zh-TW" altLang="en-US" sz="1500" b="1" dirty="0">
                <a:solidFill>
                  <a:srgbClr val="1F1F1F"/>
                </a:solidFill>
                <a:latin typeface="Arial"/>
                <a:ea typeface="微软雅黑"/>
                <a:cs typeface="Arial"/>
              </a:rPr>
              <a:t>(</a:t>
            </a:r>
            <a:r>
              <a:rPr lang="en" altLang="zh-TW" sz="1500" b="1" dirty="0">
                <a:solidFill>
                  <a:srgbClr val="1F1F1F"/>
                </a:solidFill>
                <a:latin typeface="Arial"/>
                <a:ea typeface="微软雅黑"/>
                <a:cs typeface="Arial"/>
              </a:rPr>
              <a:t>Results</a:t>
            </a:r>
            <a:r>
              <a:rPr lang="en-US" sz="1500" b="1" dirty="0">
                <a:solidFill>
                  <a:srgbClr val="1F1F1F"/>
                </a:solidFill>
                <a:latin typeface="Arial"/>
                <a:ea typeface="微软雅黑"/>
                <a:cs typeface="Arial"/>
              </a:rPr>
              <a:t>)</a:t>
            </a:r>
            <a:endParaRPr lang="zh-TW" altLang="en-US" sz="1500" b="1" dirty="0">
              <a:cs typeface="Arial"/>
            </a:endParaRPr>
          </a:p>
        </p:txBody>
      </p:sp>
    </p:spTree>
    <p:extLst>
      <p:ext uri="{BB962C8B-B14F-4D97-AF65-F5344CB8AC3E}">
        <p14:creationId xmlns:p14="http://schemas.microsoft.com/office/powerpoint/2010/main" val="3219870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2">
            <a:extLst>
              <a:ext uri="{FF2B5EF4-FFF2-40B4-BE49-F238E27FC236}">
                <a16:creationId xmlns:a16="http://schemas.microsoft.com/office/drawing/2014/main" id="{7E88D0EF-FACF-1381-4105-6EF89D2C3C25}"/>
              </a:ext>
            </a:extLst>
          </p:cNvPr>
          <p:cNvGrpSpPr/>
          <p:nvPr/>
        </p:nvGrpSpPr>
        <p:grpSpPr>
          <a:xfrm>
            <a:off x="969499" y="319944"/>
            <a:ext cx="7717687" cy="670660"/>
            <a:chOff x="1971675" y="1477914"/>
            <a:chExt cx="5299780" cy="1521405"/>
          </a:xfrm>
        </p:grpSpPr>
        <p:sp>
          <p:nvSpPr>
            <p:cNvPr id="8" name="矩形 7">
              <a:extLst>
                <a:ext uri="{FF2B5EF4-FFF2-40B4-BE49-F238E27FC236}">
                  <a16:creationId xmlns:a16="http://schemas.microsoft.com/office/drawing/2014/main" id="{4A281332-5127-5709-D1AB-CD3566C04799}"/>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9" name="矩形 8">
              <a:extLst>
                <a:ext uri="{FF2B5EF4-FFF2-40B4-BE49-F238E27FC236}">
                  <a16:creationId xmlns:a16="http://schemas.microsoft.com/office/drawing/2014/main" id="{2938F7A9-7AAA-911B-6BB8-AC5694AC95D8}"/>
                </a:ext>
              </a:extLst>
            </p:cNvPr>
            <p:cNvSpPr/>
            <p:nvPr/>
          </p:nvSpPr>
          <p:spPr>
            <a:xfrm>
              <a:off x="1971675" y="1477914"/>
              <a:ext cx="5210175" cy="1352550"/>
            </a:xfrm>
            <a:prstGeom prst="rect">
              <a:avLst/>
            </a:prstGeom>
            <a:blipFill dpi="0" rotWithShape="1">
              <a:blip r:embed="rId2"/>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12" name="文字方塊 11">
            <a:extLst>
              <a:ext uri="{FF2B5EF4-FFF2-40B4-BE49-F238E27FC236}">
                <a16:creationId xmlns:a16="http://schemas.microsoft.com/office/drawing/2014/main" id="{FB6E65C5-FE54-12AC-F219-5CA4456DDB36}"/>
              </a:ext>
            </a:extLst>
          </p:cNvPr>
          <p:cNvSpPr txBox="1"/>
          <p:nvPr/>
        </p:nvSpPr>
        <p:spPr>
          <a:xfrm>
            <a:off x="689006" y="1447279"/>
            <a:ext cx="1090210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zh-TW" sz="2400" b="1">
                <a:ea typeface="+mn-lt"/>
                <a:cs typeface="+mn-lt"/>
              </a:rPr>
              <a:t>基準測試 (</a:t>
            </a:r>
            <a:r>
              <a:rPr lang="en-US" altLang="zh-TW" sz="2400" b="1">
                <a:ea typeface="+mn-lt"/>
                <a:cs typeface="+mn-lt"/>
              </a:rPr>
              <a:t>B</a:t>
            </a:r>
            <a:r>
              <a:rPr lang="zh-TW" sz="2400" b="1">
                <a:ea typeface="+mn-lt"/>
                <a:cs typeface="+mn-lt"/>
              </a:rPr>
              <a:t>en</a:t>
            </a:r>
            <a:r>
              <a:rPr lang="en-US" altLang="zh-TW" sz="2400" b="1">
                <a:ea typeface="+mn-lt"/>
                <a:cs typeface="+mn-lt"/>
              </a:rPr>
              <a:t>chm</a:t>
            </a:r>
            <a:r>
              <a:rPr lang="zh-TW" sz="2400" b="1">
                <a:ea typeface="+mn-lt"/>
                <a:cs typeface="+mn-lt"/>
              </a:rPr>
              <a:t>a</a:t>
            </a:r>
            <a:r>
              <a:rPr lang="en-US" altLang="zh-TW" sz="2400" b="1" err="1">
                <a:ea typeface="+mn-lt"/>
                <a:cs typeface="+mn-lt"/>
              </a:rPr>
              <a:t>rk</a:t>
            </a:r>
            <a:r>
              <a:rPr lang="zh-TW" sz="2400" b="1">
                <a:ea typeface="+mn-lt"/>
                <a:cs typeface="+mn-lt"/>
              </a:rPr>
              <a:t> </a:t>
            </a:r>
            <a:r>
              <a:rPr lang="en-US" altLang="zh-TW" sz="2400" b="1" err="1">
                <a:ea typeface="+mn-lt"/>
                <a:cs typeface="+mn-lt"/>
              </a:rPr>
              <a:t>Tes</a:t>
            </a:r>
            <a:r>
              <a:rPr lang="zh-TW" sz="2400" b="1">
                <a:ea typeface="+mn-lt"/>
                <a:cs typeface="+mn-lt"/>
              </a:rPr>
              <a:t>t)</a:t>
            </a:r>
            <a:endParaRPr lang="zh-TW" altLang="en-US" sz="2400" b="1">
              <a:ea typeface="新細明體"/>
              <a:cs typeface="+mn-lt"/>
            </a:endParaRPr>
          </a:p>
          <a:p>
            <a:endParaRPr lang="zh-TW" altLang="en-US" sz="2000">
              <a:ea typeface="+mn-lt"/>
              <a:cs typeface="+mn-lt"/>
            </a:endParaRPr>
          </a:p>
          <a:p>
            <a:r>
              <a:rPr lang="en-US" altLang="zh-TW" sz="2000">
                <a:ea typeface="+mn-lt"/>
                <a:cs typeface="+mn-lt"/>
              </a:rPr>
              <a:t>MKT01</a:t>
            </a:r>
            <a:r>
              <a:rPr lang="zh-TW" altLang="en-US" sz="2000">
                <a:ea typeface="+mn-lt"/>
                <a:cs typeface="+mn-lt"/>
              </a:rPr>
              <a:t> 至 </a:t>
            </a:r>
            <a:r>
              <a:rPr lang="en-US" altLang="zh-TW" sz="2000">
                <a:ea typeface="+mn-lt"/>
                <a:cs typeface="+mn-lt"/>
              </a:rPr>
              <a:t>MKT10</a:t>
            </a:r>
            <a:r>
              <a:rPr lang="zh-TW" altLang="en-US" sz="2000">
                <a:ea typeface="+mn-lt"/>
                <a:cs typeface="+mn-lt"/>
              </a:rPr>
              <a:t> 是一組經典的 </a:t>
            </a:r>
            <a:r>
              <a:rPr lang="en-US" altLang="zh-TW" sz="2000">
                <a:ea typeface="+mn-lt"/>
                <a:cs typeface="+mn-lt"/>
              </a:rPr>
              <a:t>FJSPT</a:t>
            </a:r>
            <a:r>
              <a:rPr lang="zh-TW" altLang="en-US" sz="2000">
                <a:ea typeface="+mn-lt"/>
                <a:cs typeface="+mn-lt"/>
              </a:rPr>
              <a:t> 基準</a:t>
            </a:r>
            <a:r>
              <a:rPr lang="zh-TW" sz="2000">
                <a:ea typeface="+mn-lt"/>
                <a:cs typeface="+mn-lt"/>
              </a:rPr>
              <a:t>測試</a:t>
            </a:r>
            <a:r>
              <a:rPr lang="zh-TW" altLang="en-US" sz="2000">
                <a:ea typeface="+mn-lt"/>
                <a:cs typeface="+mn-lt"/>
              </a:rPr>
              <a:t>數據集，首次由 </a:t>
            </a:r>
            <a:r>
              <a:rPr lang="en-US" altLang="zh-TW" sz="2000" b="1">
                <a:ea typeface="+mn-lt"/>
                <a:cs typeface="+mn-lt"/>
              </a:rPr>
              <a:t>Brandimarte</a:t>
            </a:r>
            <a:r>
              <a:rPr lang="zh-TW" altLang="en-US" sz="2000">
                <a:ea typeface="+mn-lt"/>
                <a:cs typeface="+mn-lt"/>
              </a:rPr>
              <a:t> 在 </a:t>
            </a:r>
            <a:r>
              <a:rPr lang="en-US" altLang="zh-TW" sz="2000">
                <a:ea typeface="+mn-lt"/>
                <a:cs typeface="+mn-lt"/>
              </a:rPr>
              <a:t>1993</a:t>
            </a:r>
            <a:r>
              <a:rPr lang="zh-TW" altLang="en-US" sz="2000">
                <a:ea typeface="+mn-lt"/>
                <a:cs typeface="+mn-lt"/>
              </a:rPr>
              <a:t> 年的研究中提出</a:t>
            </a:r>
            <a:r>
              <a:rPr lang="en-US" altLang="zh-TW" sz="2000">
                <a:ea typeface="+mn-lt"/>
                <a:cs typeface="+mn-lt"/>
              </a:rPr>
              <a:t>【22】</a:t>
            </a:r>
            <a:r>
              <a:rPr lang="zh-TW" altLang="en-US" sz="2000">
                <a:ea typeface="+mn-lt"/>
                <a:cs typeface="+mn-lt"/>
              </a:rPr>
              <a:t>。這些數據集專為評估柔性作業車間排程問題 </a:t>
            </a:r>
            <a:r>
              <a:rPr lang="en-US" altLang="zh-TW" sz="2000">
                <a:ea typeface="+mn-lt"/>
                <a:cs typeface="+mn-lt"/>
              </a:rPr>
              <a:t>(FJSP)</a:t>
            </a:r>
            <a:r>
              <a:rPr lang="zh-TW" altLang="en-US" sz="2000">
                <a:ea typeface="+mn-lt"/>
                <a:cs typeface="+mn-lt"/>
              </a:rPr>
              <a:t> 的算</a:t>
            </a:r>
            <a:r>
              <a:rPr lang="zh-TW" sz="2000">
                <a:ea typeface="+mn-lt"/>
                <a:cs typeface="+mn-lt"/>
              </a:rPr>
              <a:t>法</a:t>
            </a:r>
            <a:r>
              <a:rPr lang="zh-TW" altLang="en-US" sz="2000">
                <a:ea typeface="+mn-lt"/>
                <a:cs typeface="+mn-lt"/>
              </a:rPr>
              <a:t>性</a:t>
            </a:r>
            <a:r>
              <a:rPr lang="zh-TW" sz="2000">
                <a:ea typeface="+mn-lt"/>
                <a:cs typeface="+mn-lt"/>
              </a:rPr>
              <a:t>能設計，</a:t>
            </a:r>
            <a:r>
              <a:rPr lang="zh-TW" altLang="en-US" sz="2000">
                <a:ea typeface="+mn-lt"/>
                <a:cs typeface="+mn-lt"/>
              </a:rPr>
              <a:t>後來被 </a:t>
            </a:r>
            <a:r>
              <a:rPr lang="en-US" altLang="zh-TW" sz="2000">
                <a:ea typeface="+mn-lt"/>
                <a:cs typeface="+mn-lt"/>
              </a:rPr>
              <a:t>Homayouni</a:t>
            </a:r>
            <a:r>
              <a:rPr lang="zh-TW" altLang="en-US" sz="2000">
                <a:ea typeface="+mn-lt"/>
                <a:cs typeface="+mn-lt"/>
              </a:rPr>
              <a:t> 和 </a:t>
            </a:r>
            <a:r>
              <a:rPr lang="en-US" altLang="zh-TW" sz="2000">
                <a:ea typeface="+mn-lt"/>
                <a:cs typeface="+mn-lt"/>
              </a:rPr>
              <a:t>Fontes【17】</a:t>
            </a:r>
            <a:r>
              <a:rPr lang="zh-TW" altLang="en-US" sz="2000">
                <a:ea typeface="+mn-lt"/>
                <a:cs typeface="+mn-lt"/>
              </a:rPr>
              <a:t>進一步擴展以加入運輸約束（即</a:t>
            </a:r>
            <a:r>
              <a:rPr lang="zh-TW" sz="2000">
                <a:ea typeface="+mn-lt"/>
                <a:cs typeface="+mn-lt"/>
              </a:rPr>
              <a:t>成為 FJSPT 問題）。</a:t>
            </a:r>
          </a:p>
          <a:p>
            <a:endParaRPr lang="zh-TW" altLang="en-US" sz="2000">
              <a:ea typeface="+mn-lt"/>
              <a:cs typeface="+mn-lt"/>
            </a:endParaRPr>
          </a:p>
          <a:p>
            <a:r>
              <a:rPr lang="zh-TW" sz="2000">
                <a:ea typeface="+mn-lt"/>
                <a:cs typeface="+mn-lt"/>
              </a:rPr>
              <a:t>每個數據集包括以下特徵：</a:t>
            </a:r>
            <a:endParaRPr lang="zh-TW"/>
          </a:p>
          <a:p>
            <a:pPr marL="285750" indent="-285750">
              <a:buFont typeface="Arial"/>
              <a:buChar char="•"/>
            </a:pPr>
            <a:r>
              <a:rPr lang="zh-TW" sz="2000">
                <a:ea typeface="+mn-lt"/>
                <a:cs typeface="+mn-lt"/>
              </a:rPr>
              <a:t>作業數量：10 至 20。</a:t>
            </a:r>
            <a:endParaRPr lang="zh-TW"/>
          </a:p>
          <a:p>
            <a:pPr marL="285750" indent="-285750">
              <a:buFont typeface="Arial"/>
              <a:buChar char="•"/>
            </a:pPr>
            <a:r>
              <a:rPr lang="zh-TW" sz="2000">
                <a:ea typeface="+mn-lt"/>
                <a:cs typeface="+mn-lt"/>
              </a:rPr>
              <a:t>操作數量：55 至 240。</a:t>
            </a:r>
            <a:endParaRPr lang="zh-TW"/>
          </a:p>
          <a:p>
            <a:pPr marL="285750" indent="-285750">
              <a:buFont typeface="Arial"/>
              <a:buChar char="•"/>
            </a:pPr>
            <a:r>
              <a:rPr lang="zh-TW" sz="2000">
                <a:ea typeface="+mn-lt"/>
                <a:cs typeface="+mn-lt"/>
              </a:rPr>
              <a:t>機器數量：4 至 15。</a:t>
            </a:r>
            <a:endParaRPr lang="zh-TW"/>
          </a:p>
          <a:p>
            <a:pPr marL="285750" indent="-285750">
              <a:buFont typeface="Arial"/>
              <a:buChar char="•"/>
            </a:pPr>
            <a:r>
              <a:rPr lang="zh-TW" sz="2000">
                <a:ea typeface="+mn-lt"/>
                <a:cs typeface="+mn-lt"/>
              </a:rPr>
              <a:t>車輛數量：從 U(0.8m,1.2m)的均勻分佈中抽樣，</a:t>
            </a:r>
            <a:r>
              <a:rPr lang="en-US" sz="2000">
                <a:ea typeface="+mn-lt"/>
                <a:cs typeface="+mn-lt"/>
              </a:rPr>
              <a:t>m</a:t>
            </a:r>
            <a:r>
              <a:rPr lang="zh-TW" sz="2000">
                <a:ea typeface="+mn-lt"/>
                <a:cs typeface="+mn-lt"/>
              </a:rPr>
              <a:t>為機器數量。</a:t>
            </a:r>
            <a:endParaRPr lang="zh-TW" sz="2000"/>
          </a:p>
          <a:p>
            <a:r>
              <a:rPr lang="zh-TW" sz="2000">
                <a:ea typeface="+mn-lt"/>
                <a:cs typeface="+mn-lt"/>
              </a:rPr>
              <a:t>這些基準數據集包含機器之間的佈局和隨機生成的運輸時間（2 至 10 之間）。</a:t>
            </a:r>
            <a:endParaRPr lang="zh-TW"/>
          </a:p>
          <a:p>
            <a:endParaRPr lang="zh-TW" altLang="en-US" sz="2000">
              <a:ea typeface="新細明體"/>
            </a:endParaRPr>
          </a:p>
        </p:txBody>
      </p:sp>
      <p:sp>
        <p:nvSpPr>
          <p:cNvPr id="2" name="投影片編號版面配置區 1">
            <a:extLst>
              <a:ext uri="{FF2B5EF4-FFF2-40B4-BE49-F238E27FC236}">
                <a16:creationId xmlns:a16="http://schemas.microsoft.com/office/drawing/2014/main" id="{5BBB05D4-124C-B09D-3FF8-F0C12DAAFA55}"/>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32</a:t>
            </a:fld>
            <a:endParaRPr lang="zh-TW" altLang="en-US"/>
          </a:p>
        </p:txBody>
      </p:sp>
      <p:sp>
        <p:nvSpPr>
          <p:cNvPr id="3" name="文本框 41">
            <a:extLst>
              <a:ext uri="{FF2B5EF4-FFF2-40B4-BE49-F238E27FC236}">
                <a16:creationId xmlns:a16="http://schemas.microsoft.com/office/drawing/2014/main" id="{97C489E4-B7B5-2166-83EF-107A19C388DF}"/>
              </a:ext>
            </a:extLst>
          </p:cNvPr>
          <p:cNvSpPr txBox="1"/>
          <p:nvPr/>
        </p:nvSpPr>
        <p:spPr>
          <a:xfrm>
            <a:off x="1174044" y="233396"/>
            <a:ext cx="9539548" cy="815608"/>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altLang="en-US" sz="3000" b="1" dirty="0">
                <a:solidFill>
                  <a:srgbClr val="000000"/>
                </a:solidFill>
                <a:cs typeface="Arial"/>
              </a:rPr>
              <a:t>結果</a:t>
            </a:r>
          </a:p>
          <a:p>
            <a:pPr>
              <a:spcBef>
                <a:spcPts val="0"/>
              </a:spcBef>
              <a:spcAft>
                <a:spcPts val="0"/>
              </a:spcAft>
            </a:pPr>
            <a:r>
              <a:rPr lang="zh-TW" altLang="en-US" sz="1500" b="1" dirty="0">
                <a:solidFill>
                  <a:srgbClr val="1F1F1F"/>
                </a:solidFill>
                <a:latin typeface="Arial"/>
                <a:ea typeface="微软雅黑"/>
                <a:cs typeface="Arial"/>
              </a:rPr>
              <a:t>(</a:t>
            </a:r>
            <a:r>
              <a:rPr lang="en" altLang="zh-TW" sz="1500" b="1" dirty="0">
                <a:solidFill>
                  <a:srgbClr val="1F1F1F"/>
                </a:solidFill>
                <a:latin typeface="Arial"/>
                <a:ea typeface="微软雅黑"/>
                <a:cs typeface="Arial"/>
              </a:rPr>
              <a:t>Results</a:t>
            </a:r>
            <a:r>
              <a:rPr lang="en-US" sz="1500" b="1" dirty="0">
                <a:solidFill>
                  <a:srgbClr val="1F1F1F"/>
                </a:solidFill>
                <a:latin typeface="Arial"/>
                <a:ea typeface="微软雅黑"/>
                <a:cs typeface="Arial"/>
              </a:rPr>
              <a:t>)</a:t>
            </a:r>
            <a:endParaRPr lang="zh-TW" altLang="en-US" sz="1500" b="1" dirty="0">
              <a:cs typeface="Arial"/>
            </a:endParaRPr>
          </a:p>
        </p:txBody>
      </p:sp>
    </p:spTree>
    <p:extLst>
      <p:ext uri="{BB962C8B-B14F-4D97-AF65-F5344CB8AC3E}">
        <p14:creationId xmlns:p14="http://schemas.microsoft.com/office/powerpoint/2010/main" val="4138029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C77CD87-FF73-B71E-C80F-3A9B03669955}"/>
              </a:ext>
            </a:extLst>
          </p:cNvPr>
          <p:cNvGrpSpPr/>
          <p:nvPr/>
        </p:nvGrpSpPr>
        <p:grpSpPr>
          <a:xfrm>
            <a:off x="969499" y="319944"/>
            <a:ext cx="7717687" cy="670660"/>
            <a:chOff x="1971675" y="1477914"/>
            <a:chExt cx="5299780" cy="1521405"/>
          </a:xfrm>
        </p:grpSpPr>
        <p:sp>
          <p:nvSpPr>
            <p:cNvPr id="5" name="矩形 4">
              <a:extLst>
                <a:ext uri="{FF2B5EF4-FFF2-40B4-BE49-F238E27FC236}">
                  <a16:creationId xmlns:a16="http://schemas.microsoft.com/office/drawing/2014/main" id="{91FBC7E1-E7C1-7384-014D-8F27972887A1}"/>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6" name="矩形 5">
              <a:extLst>
                <a:ext uri="{FF2B5EF4-FFF2-40B4-BE49-F238E27FC236}">
                  <a16:creationId xmlns:a16="http://schemas.microsoft.com/office/drawing/2014/main" id="{50BFB9D3-FE6F-04F0-71EC-FB4C209030DB}"/>
                </a:ext>
              </a:extLst>
            </p:cNvPr>
            <p:cNvSpPr/>
            <p:nvPr/>
          </p:nvSpPr>
          <p:spPr>
            <a:xfrm>
              <a:off x="1971675" y="1477914"/>
              <a:ext cx="5210175" cy="1352550"/>
            </a:xfrm>
            <a:prstGeom prst="rect">
              <a:avLst/>
            </a:prstGeom>
            <a:blipFill dpi="0" rotWithShape="1">
              <a:blip r:embed="rId2"/>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pic>
        <p:nvPicPr>
          <p:cNvPr id="8" name="圖片 7" descr="一張含有 文字, 數字, 黑與白, 字型 的圖片&#10;&#10;自動產生的描述">
            <a:extLst>
              <a:ext uri="{FF2B5EF4-FFF2-40B4-BE49-F238E27FC236}">
                <a16:creationId xmlns:a16="http://schemas.microsoft.com/office/drawing/2014/main" id="{C6C4195B-7FCB-BC9C-BE98-7D5AB1E5E86F}"/>
              </a:ext>
            </a:extLst>
          </p:cNvPr>
          <p:cNvPicPr>
            <a:picLocks noChangeAspect="1"/>
          </p:cNvPicPr>
          <p:nvPr/>
        </p:nvPicPr>
        <p:blipFill>
          <a:blip r:embed="rId3"/>
          <a:stretch>
            <a:fillRect/>
          </a:stretch>
        </p:blipFill>
        <p:spPr>
          <a:xfrm>
            <a:off x="1445785" y="2074219"/>
            <a:ext cx="8805334" cy="4691569"/>
          </a:xfrm>
          <a:prstGeom prst="rect">
            <a:avLst/>
          </a:prstGeom>
        </p:spPr>
      </p:pic>
      <p:sp>
        <p:nvSpPr>
          <p:cNvPr id="11" name="文字方塊 10">
            <a:extLst>
              <a:ext uri="{FF2B5EF4-FFF2-40B4-BE49-F238E27FC236}">
                <a16:creationId xmlns:a16="http://schemas.microsoft.com/office/drawing/2014/main" id="{91CA2D49-3A33-8C6F-54C0-0E1145DB9D83}"/>
              </a:ext>
            </a:extLst>
          </p:cNvPr>
          <p:cNvSpPr txBox="1"/>
          <p:nvPr/>
        </p:nvSpPr>
        <p:spPr>
          <a:xfrm>
            <a:off x="689006" y="1447279"/>
            <a:ext cx="1090210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zh-TW" sz="2400" b="1">
                <a:ea typeface="+mn-lt"/>
                <a:cs typeface="+mn-lt"/>
              </a:rPr>
              <a:t>基準測試 (</a:t>
            </a:r>
            <a:r>
              <a:rPr lang="en-US" altLang="zh-TW" sz="2400" b="1">
                <a:ea typeface="+mn-lt"/>
                <a:cs typeface="+mn-lt"/>
              </a:rPr>
              <a:t>B</a:t>
            </a:r>
            <a:r>
              <a:rPr lang="zh-TW" sz="2400" b="1">
                <a:ea typeface="+mn-lt"/>
                <a:cs typeface="+mn-lt"/>
              </a:rPr>
              <a:t>en</a:t>
            </a:r>
            <a:r>
              <a:rPr lang="en-US" altLang="zh-TW" sz="2400" b="1">
                <a:ea typeface="+mn-lt"/>
                <a:cs typeface="+mn-lt"/>
              </a:rPr>
              <a:t>chm</a:t>
            </a:r>
            <a:r>
              <a:rPr lang="zh-TW" sz="2400" b="1">
                <a:ea typeface="+mn-lt"/>
                <a:cs typeface="+mn-lt"/>
              </a:rPr>
              <a:t>a</a:t>
            </a:r>
            <a:r>
              <a:rPr lang="en-US" altLang="zh-TW" sz="2400" b="1" err="1">
                <a:ea typeface="+mn-lt"/>
                <a:cs typeface="+mn-lt"/>
              </a:rPr>
              <a:t>rk</a:t>
            </a:r>
            <a:r>
              <a:rPr lang="zh-TW" sz="2400" b="1">
                <a:ea typeface="+mn-lt"/>
                <a:cs typeface="+mn-lt"/>
              </a:rPr>
              <a:t> </a:t>
            </a:r>
            <a:r>
              <a:rPr lang="en-US" altLang="zh-TW" sz="2400" b="1" err="1">
                <a:ea typeface="+mn-lt"/>
                <a:cs typeface="+mn-lt"/>
              </a:rPr>
              <a:t>Tes</a:t>
            </a:r>
            <a:r>
              <a:rPr lang="zh-TW" sz="2400" b="1">
                <a:ea typeface="+mn-lt"/>
                <a:cs typeface="+mn-lt"/>
              </a:rPr>
              <a:t>t)</a:t>
            </a:r>
            <a:endParaRPr lang="zh-TW" altLang="en-US" sz="2400" b="1">
              <a:ea typeface="新細明體"/>
              <a:cs typeface="+mn-lt"/>
            </a:endParaRPr>
          </a:p>
          <a:p>
            <a:endParaRPr lang="zh-TW">
              <a:ea typeface="新細明體" panose="02020500000000000000" pitchFamily="18" charset="-120"/>
              <a:cs typeface="+mn-lt"/>
            </a:endParaRPr>
          </a:p>
        </p:txBody>
      </p:sp>
      <p:sp>
        <p:nvSpPr>
          <p:cNvPr id="2" name="投影片編號版面配置區 1">
            <a:extLst>
              <a:ext uri="{FF2B5EF4-FFF2-40B4-BE49-F238E27FC236}">
                <a16:creationId xmlns:a16="http://schemas.microsoft.com/office/drawing/2014/main" id="{17B5F850-C489-CAB6-6F59-7736DDEF6297}"/>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33</a:t>
            </a:fld>
            <a:endParaRPr lang="zh-TW" altLang="en-US"/>
          </a:p>
        </p:txBody>
      </p:sp>
      <p:sp>
        <p:nvSpPr>
          <p:cNvPr id="9" name="文本框 41">
            <a:extLst>
              <a:ext uri="{FF2B5EF4-FFF2-40B4-BE49-F238E27FC236}">
                <a16:creationId xmlns:a16="http://schemas.microsoft.com/office/drawing/2014/main" id="{5E4B8947-5EDC-720F-E4A7-968D9036858B}"/>
              </a:ext>
            </a:extLst>
          </p:cNvPr>
          <p:cNvSpPr txBox="1"/>
          <p:nvPr/>
        </p:nvSpPr>
        <p:spPr>
          <a:xfrm>
            <a:off x="1174044" y="233396"/>
            <a:ext cx="9539548" cy="815608"/>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altLang="en-US" sz="3000" b="1" dirty="0">
                <a:solidFill>
                  <a:srgbClr val="000000"/>
                </a:solidFill>
                <a:cs typeface="Arial"/>
              </a:rPr>
              <a:t>結果</a:t>
            </a:r>
          </a:p>
          <a:p>
            <a:pPr>
              <a:spcBef>
                <a:spcPts val="0"/>
              </a:spcBef>
              <a:spcAft>
                <a:spcPts val="0"/>
              </a:spcAft>
            </a:pPr>
            <a:r>
              <a:rPr lang="zh-TW" altLang="en-US" sz="1500" b="1" dirty="0">
                <a:solidFill>
                  <a:srgbClr val="1F1F1F"/>
                </a:solidFill>
                <a:latin typeface="Arial"/>
                <a:ea typeface="微软雅黑"/>
                <a:cs typeface="Arial"/>
              </a:rPr>
              <a:t>(</a:t>
            </a:r>
            <a:r>
              <a:rPr lang="en" altLang="zh-TW" sz="1500" b="1" dirty="0">
                <a:solidFill>
                  <a:srgbClr val="1F1F1F"/>
                </a:solidFill>
                <a:latin typeface="Arial"/>
                <a:ea typeface="微软雅黑"/>
                <a:cs typeface="Arial"/>
              </a:rPr>
              <a:t>Results</a:t>
            </a:r>
            <a:r>
              <a:rPr lang="en-US" sz="1500" b="1" dirty="0">
                <a:solidFill>
                  <a:srgbClr val="1F1F1F"/>
                </a:solidFill>
                <a:latin typeface="Arial"/>
                <a:ea typeface="微软雅黑"/>
                <a:cs typeface="Arial"/>
              </a:rPr>
              <a:t>)</a:t>
            </a:r>
            <a:endParaRPr lang="zh-TW" altLang="en-US" sz="1500" b="1" dirty="0">
              <a:cs typeface="Arial"/>
            </a:endParaRPr>
          </a:p>
        </p:txBody>
      </p:sp>
    </p:spTree>
    <p:extLst>
      <p:ext uri="{BB962C8B-B14F-4D97-AF65-F5344CB8AC3E}">
        <p14:creationId xmlns:p14="http://schemas.microsoft.com/office/powerpoint/2010/main" val="468845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6439B62-85D4-133B-4189-8DC6205785A9}"/>
              </a:ext>
            </a:extLst>
          </p:cNvPr>
          <p:cNvGrpSpPr/>
          <p:nvPr/>
        </p:nvGrpSpPr>
        <p:grpSpPr>
          <a:xfrm>
            <a:off x="4783544" y="1618773"/>
            <a:ext cx="2451259" cy="1210588"/>
            <a:chOff x="3587658" y="1669841"/>
            <a:chExt cx="1838444" cy="907941"/>
          </a:xfrm>
        </p:grpSpPr>
        <p:sp>
          <p:nvSpPr>
            <p:cNvPr id="15" name="文本框 14"/>
            <p:cNvSpPr txBox="1"/>
            <p:nvPr/>
          </p:nvSpPr>
          <p:spPr>
            <a:xfrm>
              <a:off x="3587658" y="1669841"/>
              <a:ext cx="1838444" cy="769441"/>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marR="0" algn="ctr" defTabSz="914377" eaLnBrk="1" fontAlgn="auto" hangingPunct="1">
                <a:spcBef>
                  <a:spcPts val="0"/>
                </a:spcBef>
                <a:spcAft>
                  <a:spcPts val="0"/>
                </a:spcAft>
                <a:buClrTx/>
                <a:buSzTx/>
                <a:buFontTx/>
                <a:buNone/>
                <a:defRPr/>
              </a:pPr>
              <a:r>
                <a:rPr lang="en-US" altLang="zh-CN" sz="5850">
                  <a:solidFill>
                    <a:schemeClr val="tx1">
                      <a:lumMod val="85000"/>
                      <a:lumOff val="15000"/>
                    </a:schemeClr>
                  </a:solidFill>
                  <a:latin typeface="HarmonyOS Sans SC" panose="00000500000000000000" pitchFamily="2" charset="-122"/>
                  <a:ea typeface="思源宋体 CN SemiBold" panose="02020600000000000000" pitchFamily="18" charset="-122"/>
                  <a:cs typeface="+mn-ea"/>
                </a:rPr>
                <a:t>5</a:t>
              </a:r>
              <a:endParaRPr lang="en-US" altLang="zh-CN" sz="5850" kern="1200" cap="none" spc="0" normalizeH="0" baseline="0" noProof="0">
                <a:solidFill>
                  <a:schemeClr val="tx1">
                    <a:lumMod val="85000"/>
                    <a:lumOff val="15000"/>
                  </a:schemeClr>
                </a:solidFill>
                <a:latin typeface="HarmonyOS Sans SC" panose="00000500000000000000" pitchFamily="2" charset="-122"/>
                <a:ea typeface="思源宋体 CN SemiBold" panose="02020600000000000000" pitchFamily="18" charset="-122"/>
                <a:cs typeface="+mn-ea"/>
              </a:endParaRPr>
            </a:p>
          </p:txBody>
        </p:sp>
        <p:sp>
          <p:nvSpPr>
            <p:cNvPr id="16" name="文本框 15"/>
            <p:cNvSpPr txBox="1"/>
            <p:nvPr/>
          </p:nvSpPr>
          <p:spPr>
            <a:xfrm>
              <a:off x="3916594" y="2300783"/>
              <a:ext cx="1310810" cy="276999"/>
            </a:xfrm>
            <a:prstGeom prst="rect">
              <a:avLst/>
            </a:prstGeom>
            <a:noFill/>
            <a:ln w="9525">
              <a:noFill/>
            </a:ln>
          </p:spPr>
          <p:txBody>
            <a:bodyPr wrap="square">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dist" eaLnBrk="1" hangingPunct="1"/>
              <a:r>
                <a:rPr lang="en-US" altLang="zh-CN" sz="1600">
                  <a:solidFill>
                    <a:schemeClr val="bg1">
                      <a:lumMod val="50000"/>
                    </a:schemeClr>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PART</a:t>
              </a:r>
              <a:endParaRPr lang="zh-CN" altLang="en-US" sz="1600">
                <a:solidFill>
                  <a:schemeClr val="bg1">
                    <a:lumMod val="50000"/>
                  </a:schemeClr>
                </a:solidFill>
                <a:latin typeface="HarmonyOS Sans SC" panose="00000500000000000000" pitchFamily="2" charset="-122"/>
                <a:ea typeface="HarmonyOS Sans SC" panose="00000500000000000000" pitchFamily="2" charset="-122"/>
                <a:cs typeface="+mn-ea"/>
                <a:sym typeface="HarmonyOS Sans SC" panose="00000500000000000000" pitchFamily="2" charset="-122"/>
              </a:endParaRPr>
            </a:p>
          </p:txBody>
        </p:sp>
      </p:grpSp>
      <p:sp>
        <p:nvSpPr>
          <p:cNvPr id="25" name="椭圆 24">
            <a:extLst>
              <a:ext uri="{FF2B5EF4-FFF2-40B4-BE49-F238E27FC236}">
                <a16:creationId xmlns:a16="http://schemas.microsoft.com/office/drawing/2014/main" id="{D17A99CB-3AA1-B8EE-B5A3-453DEBF0B45C}"/>
              </a:ext>
            </a:extLst>
          </p:cNvPr>
          <p:cNvSpPr/>
          <p:nvPr/>
        </p:nvSpPr>
        <p:spPr>
          <a:xfrm>
            <a:off x="6859140" y="1254823"/>
            <a:ext cx="447677" cy="447677"/>
          </a:xfrm>
          <a:prstGeom prst="ellipse">
            <a:avLst/>
          </a:prstGeom>
          <a:solidFill>
            <a:srgbClr val="3A3A3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8" name="椭圆 27">
            <a:extLst>
              <a:ext uri="{FF2B5EF4-FFF2-40B4-BE49-F238E27FC236}">
                <a16:creationId xmlns:a16="http://schemas.microsoft.com/office/drawing/2014/main" id="{024925B8-D348-72BB-F31A-FE8FB90C0716}"/>
              </a:ext>
            </a:extLst>
          </p:cNvPr>
          <p:cNvSpPr/>
          <p:nvPr/>
        </p:nvSpPr>
        <p:spPr>
          <a:xfrm>
            <a:off x="4532993" y="1803490"/>
            <a:ext cx="704385" cy="704385"/>
          </a:xfrm>
          <a:prstGeom prst="ellipse">
            <a:avLst/>
          </a:prstGeom>
          <a:no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nvGrpSpPr>
          <p:cNvPr id="6" name="组合 5">
            <a:extLst>
              <a:ext uri="{FF2B5EF4-FFF2-40B4-BE49-F238E27FC236}">
                <a16:creationId xmlns:a16="http://schemas.microsoft.com/office/drawing/2014/main" id="{0556AC6E-15E8-CE3C-9C5C-C7253E3C4625}"/>
              </a:ext>
            </a:extLst>
          </p:cNvPr>
          <p:cNvGrpSpPr/>
          <p:nvPr/>
        </p:nvGrpSpPr>
        <p:grpSpPr>
          <a:xfrm>
            <a:off x="7306817" y="2644694"/>
            <a:ext cx="6798968" cy="5078633"/>
            <a:chOff x="5095875" y="2847975"/>
            <a:chExt cx="4343400" cy="3244395"/>
          </a:xfrm>
        </p:grpSpPr>
        <p:sp>
          <p:nvSpPr>
            <p:cNvPr id="4" name="任意多边形: 形状 3">
              <a:extLst>
                <a:ext uri="{FF2B5EF4-FFF2-40B4-BE49-F238E27FC236}">
                  <a16:creationId xmlns:a16="http://schemas.microsoft.com/office/drawing/2014/main" id="{8F8451DB-DCA5-4F83-741A-488E012CD8C0}"/>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1" name="任意多边形: 形状 20">
              <a:extLst>
                <a:ext uri="{FF2B5EF4-FFF2-40B4-BE49-F238E27FC236}">
                  <a16:creationId xmlns:a16="http://schemas.microsoft.com/office/drawing/2014/main" id="{51CE31C2-8DCD-5D35-E60B-3459C8D7A714}"/>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9" name="任意多边形: 形状 28">
              <a:extLst>
                <a:ext uri="{FF2B5EF4-FFF2-40B4-BE49-F238E27FC236}">
                  <a16:creationId xmlns:a16="http://schemas.microsoft.com/office/drawing/2014/main" id="{A5BE949F-CE71-CEC3-DFF6-5EB32E724786}"/>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0" name="任意多边形: 形状 29">
              <a:extLst>
                <a:ext uri="{FF2B5EF4-FFF2-40B4-BE49-F238E27FC236}">
                  <a16:creationId xmlns:a16="http://schemas.microsoft.com/office/drawing/2014/main" id="{A40BAF85-DC3B-1357-7009-1019A4C0E9F7}"/>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1" name="任意多边形: 形状 30">
              <a:extLst>
                <a:ext uri="{FF2B5EF4-FFF2-40B4-BE49-F238E27FC236}">
                  <a16:creationId xmlns:a16="http://schemas.microsoft.com/office/drawing/2014/main" id="{7306C551-EA51-7ADF-AEAF-D554C0D6F345}"/>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2" name="任意多边形: 形状 31">
              <a:extLst>
                <a:ext uri="{FF2B5EF4-FFF2-40B4-BE49-F238E27FC236}">
                  <a16:creationId xmlns:a16="http://schemas.microsoft.com/office/drawing/2014/main" id="{6A8BAF66-6DCF-1703-6581-0F22F31546DD}"/>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3" name="任意多边形: 形状 32">
              <a:extLst>
                <a:ext uri="{FF2B5EF4-FFF2-40B4-BE49-F238E27FC236}">
                  <a16:creationId xmlns:a16="http://schemas.microsoft.com/office/drawing/2014/main" id="{4E26A81C-E629-FEC4-1E67-A910299F1F09}"/>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grpSp>
        <p:nvGrpSpPr>
          <p:cNvPr id="34" name="组合 33">
            <a:extLst>
              <a:ext uri="{FF2B5EF4-FFF2-40B4-BE49-F238E27FC236}">
                <a16:creationId xmlns:a16="http://schemas.microsoft.com/office/drawing/2014/main" id="{6B482175-F6D5-59C9-7556-76AD668789AA}"/>
              </a:ext>
            </a:extLst>
          </p:cNvPr>
          <p:cNvGrpSpPr/>
          <p:nvPr/>
        </p:nvGrpSpPr>
        <p:grpSpPr>
          <a:xfrm>
            <a:off x="-193696" y="-359441"/>
            <a:ext cx="5791200" cy="4325860"/>
            <a:chOff x="5095875" y="2847975"/>
            <a:chExt cx="4343400" cy="3244395"/>
          </a:xfrm>
        </p:grpSpPr>
        <p:sp>
          <p:nvSpPr>
            <p:cNvPr id="35" name="任意多边形: 形状 34">
              <a:extLst>
                <a:ext uri="{FF2B5EF4-FFF2-40B4-BE49-F238E27FC236}">
                  <a16:creationId xmlns:a16="http://schemas.microsoft.com/office/drawing/2014/main" id="{AB02486B-45F7-E0CB-B1C1-A6960AE56580}"/>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6" name="任意多边形: 形状 35">
              <a:extLst>
                <a:ext uri="{FF2B5EF4-FFF2-40B4-BE49-F238E27FC236}">
                  <a16:creationId xmlns:a16="http://schemas.microsoft.com/office/drawing/2014/main" id="{11EE0C8F-C828-D08E-8EBF-F5EFB3D4A361}"/>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7" name="任意多边形: 形状 36">
              <a:extLst>
                <a:ext uri="{FF2B5EF4-FFF2-40B4-BE49-F238E27FC236}">
                  <a16:creationId xmlns:a16="http://schemas.microsoft.com/office/drawing/2014/main" id="{ABE4EBF6-20E3-758F-5701-B5E5F3A87B5D}"/>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8" name="任意多边形: 形状 37">
              <a:extLst>
                <a:ext uri="{FF2B5EF4-FFF2-40B4-BE49-F238E27FC236}">
                  <a16:creationId xmlns:a16="http://schemas.microsoft.com/office/drawing/2014/main" id="{A34F1E4F-DD57-5614-3866-D71BA06C4220}"/>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9" name="任意多边形: 形状 38">
              <a:extLst>
                <a:ext uri="{FF2B5EF4-FFF2-40B4-BE49-F238E27FC236}">
                  <a16:creationId xmlns:a16="http://schemas.microsoft.com/office/drawing/2014/main" id="{0623991F-A617-3983-DFC0-5B4824CD0E36}"/>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40" name="任意多边形: 形状 39">
              <a:extLst>
                <a:ext uri="{FF2B5EF4-FFF2-40B4-BE49-F238E27FC236}">
                  <a16:creationId xmlns:a16="http://schemas.microsoft.com/office/drawing/2014/main" id="{5DAE588A-04A2-878F-3270-AF55FB92A949}"/>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41" name="任意多边形: 形状 40">
              <a:extLst>
                <a:ext uri="{FF2B5EF4-FFF2-40B4-BE49-F238E27FC236}">
                  <a16:creationId xmlns:a16="http://schemas.microsoft.com/office/drawing/2014/main" id="{1ED39D28-0240-4E0D-9EC1-9C298947813F}"/>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grpSp>
        <p:nvGrpSpPr>
          <p:cNvPr id="13" name="组合 12">
            <a:extLst>
              <a:ext uri="{FF2B5EF4-FFF2-40B4-BE49-F238E27FC236}">
                <a16:creationId xmlns:a16="http://schemas.microsoft.com/office/drawing/2014/main" id="{059DE52E-56DA-09DC-4183-5C7D2A516A01}"/>
              </a:ext>
            </a:extLst>
          </p:cNvPr>
          <p:cNvGrpSpPr/>
          <p:nvPr/>
        </p:nvGrpSpPr>
        <p:grpSpPr>
          <a:xfrm>
            <a:off x="3922331" y="2982060"/>
            <a:ext cx="4392563" cy="886737"/>
            <a:chOff x="1005154" y="1821373"/>
            <a:chExt cx="3294422" cy="665053"/>
          </a:xfrm>
        </p:grpSpPr>
        <p:grpSp>
          <p:nvGrpSpPr>
            <p:cNvPr id="3" name="组合 2">
              <a:extLst>
                <a:ext uri="{FF2B5EF4-FFF2-40B4-BE49-F238E27FC236}">
                  <a16:creationId xmlns:a16="http://schemas.microsoft.com/office/drawing/2014/main" id="{5EF9E3E2-F41A-996C-0A2B-B0B5C54DEAEF}"/>
                </a:ext>
              </a:extLst>
            </p:cNvPr>
            <p:cNvGrpSpPr/>
            <p:nvPr/>
          </p:nvGrpSpPr>
          <p:grpSpPr>
            <a:xfrm>
              <a:off x="1005154" y="1821373"/>
              <a:ext cx="3294422" cy="665053"/>
              <a:chOff x="2076346" y="1480698"/>
              <a:chExt cx="5210175" cy="1489807"/>
            </a:xfrm>
          </p:grpSpPr>
          <p:sp>
            <p:nvSpPr>
              <p:cNvPr id="27" name="矩形 26">
                <a:extLst>
                  <a:ext uri="{FF2B5EF4-FFF2-40B4-BE49-F238E27FC236}">
                    <a16:creationId xmlns:a16="http://schemas.microsoft.com/office/drawing/2014/main" id="{9D86CBF1-527F-67A4-5963-8DCB658EDD67}"/>
                  </a:ext>
                </a:extLst>
              </p:cNvPr>
              <p:cNvSpPr/>
              <p:nvPr/>
            </p:nvSpPr>
            <p:spPr>
              <a:xfrm>
                <a:off x="2076346" y="1617954"/>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6" name="矩形 25">
                <a:extLst>
                  <a:ext uri="{FF2B5EF4-FFF2-40B4-BE49-F238E27FC236}">
                    <a16:creationId xmlns:a16="http://schemas.microsoft.com/office/drawing/2014/main" id="{BB42922E-E027-7CC3-FCAE-8D13625E88C0}"/>
                  </a:ext>
                </a:extLst>
              </p:cNvPr>
              <p:cNvSpPr/>
              <p:nvPr/>
            </p:nvSpPr>
            <p:spPr>
              <a:xfrm>
                <a:off x="2076346" y="1480698"/>
                <a:ext cx="5210175" cy="1352549"/>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42" name="文本框 41">
              <a:extLst>
                <a:ext uri="{FF2B5EF4-FFF2-40B4-BE49-F238E27FC236}">
                  <a16:creationId xmlns:a16="http://schemas.microsoft.com/office/drawing/2014/main" id="{D4D1F0B2-1A05-7DAA-8D01-DCA935A17414}"/>
                </a:ext>
              </a:extLst>
            </p:cNvPr>
            <p:cNvSpPr txBox="1"/>
            <p:nvPr/>
          </p:nvSpPr>
          <p:spPr>
            <a:xfrm>
              <a:off x="1532473" y="1935118"/>
              <a:ext cx="2234302" cy="438581"/>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r>
                <a:rPr lang="en-US" sz="3200">
                  <a:latin typeface="Calibri"/>
                  <a:ea typeface="Calibri"/>
                  <a:cs typeface="Calibri"/>
                  <a:sym typeface="HarmonyOS Sans SC" panose="00000500000000000000" pitchFamily="2" charset="-122"/>
                </a:rPr>
                <a:t>Conclusion</a:t>
              </a:r>
              <a:endParaRPr lang="en-US" altLang="zh-TW" sz="2650">
                <a:cs typeface="Arial"/>
              </a:endParaRPr>
            </a:p>
          </p:txBody>
        </p:sp>
      </p:grpSp>
      <p:sp>
        <p:nvSpPr>
          <p:cNvPr id="5" name="投影片編號版面配置區 4">
            <a:extLst>
              <a:ext uri="{FF2B5EF4-FFF2-40B4-BE49-F238E27FC236}">
                <a16:creationId xmlns:a16="http://schemas.microsoft.com/office/drawing/2014/main" id="{C68E462E-FB10-DE0C-8EFC-B7C23B6C668B}"/>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34</a:t>
            </a:fld>
            <a:endParaRPr lang="zh-TW" altLang="en-US"/>
          </a:p>
        </p:txBody>
      </p:sp>
    </p:spTree>
    <p:extLst>
      <p:ext uri="{BB962C8B-B14F-4D97-AF65-F5344CB8AC3E}">
        <p14:creationId xmlns:p14="http://schemas.microsoft.com/office/powerpoint/2010/main" val="2089500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EF9E3E2-F41A-996C-0A2B-B0B5C54DEAEF}"/>
              </a:ext>
            </a:extLst>
          </p:cNvPr>
          <p:cNvGrpSpPr/>
          <p:nvPr/>
        </p:nvGrpSpPr>
        <p:grpSpPr>
          <a:xfrm>
            <a:off x="969499" y="319944"/>
            <a:ext cx="7717687" cy="670660"/>
            <a:chOff x="1971675" y="1477914"/>
            <a:chExt cx="5299780" cy="1521405"/>
          </a:xfrm>
        </p:grpSpPr>
        <p:sp>
          <p:nvSpPr>
            <p:cNvPr id="27" name="矩形 26">
              <a:extLst>
                <a:ext uri="{FF2B5EF4-FFF2-40B4-BE49-F238E27FC236}">
                  <a16:creationId xmlns:a16="http://schemas.microsoft.com/office/drawing/2014/main" id="{9D86CBF1-527F-67A4-5963-8DCB658EDD67}"/>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6" name="矩形 25">
              <a:extLst>
                <a:ext uri="{FF2B5EF4-FFF2-40B4-BE49-F238E27FC236}">
                  <a16:creationId xmlns:a16="http://schemas.microsoft.com/office/drawing/2014/main" id="{BB42922E-E027-7CC3-FCAE-8D13625E88C0}"/>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16" name="文字方塊 15">
            <a:extLst>
              <a:ext uri="{FF2B5EF4-FFF2-40B4-BE49-F238E27FC236}">
                <a16:creationId xmlns:a16="http://schemas.microsoft.com/office/drawing/2014/main" id="{6AA73E16-2343-A0E7-29CD-0295069B1DDD}"/>
              </a:ext>
            </a:extLst>
          </p:cNvPr>
          <p:cNvSpPr txBox="1"/>
          <p:nvPr/>
        </p:nvSpPr>
        <p:spPr>
          <a:xfrm>
            <a:off x="1106311" y="1540934"/>
            <a:ext cx="9979377" cy="4016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AutoNum type="arabicPeriod"/>
            </a:pPr>
            <a:r>
              <a:rPr lang="zh-TW" altLang="en-US" sz="2400" b="1">
                <a:ea typeface="新細明體"/>
              </a:rPr>
              <a:t>研究貢獻：</a:t>
            </a:r>
            <a:endParaRPr lang="en-US" altLang="zh-TW" sz="2000" b="1">
              <a:ea typeface="新細明體"/>
            </a:endParaRPr>
          </a:p>
          <a:p>
            <a:pPr marL="685800" lvl="2" indent="-228600">
              <a:lnSpc>
                <a:spcPct val="150000"/>
              </a:lnSpc>
              <a:buFont typeface="Wingdings"/>
              <a:buChar char="§"/>
            </a:pPr>
            <a:r>
              <a:rPr lang="zh-TW" altLang="en-US" sz="2000">
                <a:ea typeface="新細明體"/>
              </a:rPr>
              <a:t>提出異質圖排程器</a:t>
            </a:r>
            <a:r>
              <a:rPr lang="en-US" altLang="zh-TW" sz="2000">
                <a:ea typeface="新細明體"/>
              </a:rPr>
              <a:t> (HGS)</a:t>
            </a:r>
            <a:r>
              <a:rPr lang="zh-TW" altLang="en-US" sz="2000">
                <a:ea typeface="新細明體"/>
              </a:rPr>
              <a:t>，整合異質圖結構、結構感知編碼器和三階段解碼器。</a:t>
            </a:r>
            <a:endParaRPr lang="en-US" altLang="zh-TW" sz="2000">
              <a:ea typeface="新細明體" panose="02020500000000000000" pitchFamily="18" charset="-120"/>
            </a:endParaRPr>
          </a:p>
          <a:p>
            <a:pPr marL="685800" lvl="2" indent="-228600">
              <a:lnSpc>
                <a:spcPct val="150000"/>
              </a:lnSpc>
              <a:buFont typeface="Wingdings"/>
              <a:buChar char="§"/>
            </a:pPr>
            <a:r>
              <a:rPr lang="zh-TW" altLang="en-US" sz="2000">
                <a:ea typeface="新細明體"/>
              </a:rPr>
              <a:t>解決</a:t>
            </a:r>
            <a:r>
              <a:rPr lang="en-US" altLang="zh-TW" sz="2000">
                <a:ea typeface="新細明體"/>
              </a:rPr>
              <a:t> FJSPT </a:t>
            </a:r>
            <a:r>
              <a:rPr lang="zh-TW" altLang="en-US" sz="2000">
                <a:ea typeface="新細明體"/>
              </a:rPr>
              <a:t>的規模泛化和完工時間最小化挑戰。</a:t>
            </a:r>
            <a:endParaRPr lang="en-US" altLang="zh-TW" sz="2000">
              <a:ea typeface="新細明體" panose="02020500000000000000" pitchFamily="18" charset="-120"/>
            </a:endParaRPr>
          </a:p>
          <a:p>
            <a:pPr marL="228600" indent="-228600">
              <a:lnSpc>
                <a:spcPct val="150000"/>
              </a:lnSpc>
              <a:buAutoNum type="arabicPeriod"/>
            </a:pPr>
            <a:r>
              <a:rPr lang="zh-TW" altLang="en-US" sz="2400" b="1">
                <a:ea typeface="新細明體"/>
              </a:rPr>
              <a:t>   實驗成果：</a:t>
            </a:r>
            <a:endParaRPr lang="en-US" altLang="zh-TW" sz="2400" b="1">
              <a:ea typeface="新細明體"/>
            </a:endParaRPr>
          </a:p>
          <a:p>
            <a:pPr marL="685800" lvl="2" indent="-228600">
              <a:lnSpc>
                <a:spcPct val="150000"/>
              </a:lnSpc>
              <a:buFont typeface="Wingdings"/>
              <a:buChar char="§"/>
            </a:pPr>
            <a:r>
              <a:rPr lang="zh-TW" altLang="en-US" sz="2000">
                <a:ea typeface="新細明體"/>
              </a:rPr>
              <a:t>完工時間優化優於傳統方法、元啟發式算法和現有</a:t>
            </a:r>
            <a:r>
              <a:rPr lang="en-US" altLang="zh-TW" sz="2000">
                <a:ea typeface="新細明體"/>
              </a:rPr>
              <a:t> DRL </a:t>
            </a:r>
            <a:r>
              <a:rPr lang="zh-TW" altLang="en-US" sz="2000">
                <a:ea typeface="新細明體"/>
              </a:rPr>
              <a:t>方法。</a:t>
            </a:r>
            <a:endParaRPr lang="en-US" altLang="zh-TW" sz="2000">
              <a:ea typeface="新細明體"/>
            </a:endParaRPr>
          </a:p>
          <a:p>
            <a:pPr marL="685800" lvl="2" indent="-228600">
              <a:lnSpc>
                <a:spcPct val="150000"/>
              </a:lnSpc>
              <a:buFont typeface="Wingdings"/>
              <a:buChar char="§"/>
            </a:pPr>
            <a:r>
              <a:rPr lang="zh-TW" altLang="en-US" sz="2000">
                <a:ea typeface="新細明體"/>
              </a:rPr>
              <a:t>在未見的大規模實例和基準數據集中表現出色。</a:t>
            </a:r>
            <a:endParaRPr lang="en-US" altLang="zh-TW" sz="2000">
              <a:ea typeface="新細明體"/>
            </a:endParaRPr>
          </a:p>
          <a:p>
            <a:pPr marL="228600" indent="-228600">
              <a:lnSpc>
                <a:spcPct val="150000"/>
              </a:lnSpc>
              <a:buAutoNum type="arabicPeriod"/>
            </a:pPr>
            <a:r>
              <a:rPr lang="zh-TW" altLang="en-US" sz="2400" b="1">
                <a:ea typeface="新細明體"/>
              </a:rPr>
              <a:t>   總結：</a:t>
            </a:r>
            <a:endParaRPr lang="en-US" altLang="zh-TW" sz="2400" b="1">
              <a:ea typeface="新細明體" panose="02020500000000000000" pitchFamily="18" charset="-120"/>
            </a:endParaRPr>
          </a:p>
          <a:p>
            <a:pPr marL="685800" lvl="2" indent="-228600">
              <a:lnSpc>
                <a:spcPct val="150000"/>
              </a:lnSpc>
              <a:buFont typeface="Wingdings"/>
              <a:buChar char="§"/>
            </a:pPr>
            <a:r>
              <a:rPr lang="en-US" altLang="zh-TW" sz="2000">
                <a:ea typeface="新細明體"/>
              </a:rPr>
              <a:t>HGS </a:t>
            </a:r>
            <a:r>
              <a:rPr lang="zh-TW" altLang="en-US" sz="2000">
                <a:ea typeface="新細明體"/>
              </a:rPr>
              <a:t>為智能製造系統中的動態排程問題提供了高效且泛化能力強的解決方案。</a:t>
            </a:r>
            <a:endParaRPr lang="en-US" altLang="zh-TW" sz="2000">
              <a:ea typeface="新細明體" panose="02020500000000000000" pitchFamily="18" charset="-120"/>
            </a:endParaRPr>
          </a:p>
        </p:txBody>
      </p:sp>
      <p:sp>
        <p:nvSpPr>
          <p:cNvPr id="2" name="投影片編號版面配置區 1">
            <a:extLst>
              <a:ext uri="{FF2B5EF4-FFF2-40B4-BE49-F238E27FC236}">
                <a16:creationId xmlns:a16="http://schemas.microsoft.com/office/drawing/2014/main" id="{6B834919-BB65-8DCB-E914-589C1250821B}"/>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35</a:t>
            </a:fld>
            <a:endParaRPr lang="zh-TW" altLang="en-US"/>
          </a:p>
        </p:txBody>
      </p:sp>
      <p:sp>
        <p:nvSpPr>
          <p:cNvPr id="4" name="文本框 41">
            <a:extLst>
              <a:ext uri="{FF2B5EF4-FFF2-40B4-BE49-F238E27FC236}">
                <a16:creationId xmlns:a16="http://schemas.microsoft.com/office/drawing/2014/main" id="{50367A5E-8772-FA3E-2126-30508897D95B}"/>
              </a:ext>
            </a:extLst>
          </p:cNvPr>
          <p:cNvSpPr txBox="1"/>
          <p:nvPr/>
        </p:nvSpPr>
        <p:spPr>
          <a:xfrm>
            <a:off x="1174044" y="233396"/>
            <a:ext cx="9539548" cy="815608"/>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altLang="en-US" sz="3000" b="1" dirty="0">
                <a:solidFill>
                  <a:srgbClr val="000000"/>
                </a:solidFill>
                <a:cs typeface="Arial"/>
              </a:rPr>
              <a:t>結論</a:t>
            </a:r>
          </a:p>
          <a:p>
            <a:pPr>
              <a:spcBef>
                <a:spcPts val="0"/>
              </a:spcBef>
              <a:spcAft>
                <a:spcPts val="0"/>
              </a:spcAft>
            </a:pPr>
            <a:r>
              <a:rPr lang="zh-TW" altLang="en-US" sz="1500" b="1" dirty="0">
                <a:solidFill>
                  <a:srgbClr val="1F1F1F"/>
                </a:solidFill>
                <a:latin typeface="Arial"/>
                <a:ea typeface="微软雅黑"/>
                <a:cs typeface="Arial"/>
              </a:rPr>
              <a:t>(</a:t>
            </a:r>
            <a:r>
              <a:rPr lang="en" altLang="zh-TW" sz="1500" b="1" dirty="0">
                <a:solidFill>
                  <a:srgbClr val="1F1F1F"/>
                </a:solidFill>
                <a:latin typeface="Arial"/>
                <a:ea typeface="微软雅黑"/>
                <a:cs typeface="Arial"/>
              </a:rPr>
              <a:t>Conclusion</a:t>
            </a:r>
            <a:r>
              <a:rPr lang="en-US" sz="1500" b="1" dirty="0">
                <a:solidFill>
                  <a:srgbClr val="1F1F1F"/>
                </a:solidFill>
                <a:latin typeface="Arial"/>
                <a:ea typeface="微软雅黑"/>
                <a:cs typeface="Arial"/>
              </a:rPr>
              <a:t>)</a:t>
            </a:r>
            <a:endParaRPr lang="zh-TW" altLang="en-US" sz="1500" b="1" dirty="0">
              <a:cs typeface="Arial"/>
            </a:endParaRPr>
          </a:p>
        </p:txBody>
      </p:sp>
    </p:spTree>
    <p:extLst>
      <p:ext uri="{BB962C8B-B14F-4D97-AF65-F5344CB8AC3E}">
        <p14:creationId xmlns:p14="http://schemas.microsoft.com/office/powerpoint/2010/main" val="591226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a:extLst>
              <a:ext uri="{FF2B5EF4-FFF2-40B4-BE49-F238E27FC236}">
                <a16:creationId xmlns:a16="http://schemas.microsoft.com/office/drawing/2014/main" id="{D17A99CB-3AA1-B8EE-B5A3-453DEBF0B45C}"/>
              </a:ext>
            </a:extLst>
          </p:cNvPr>
          <p:cNvSpPr/>
          <p:nvPr/>
        </p:nvSpPr>
        <p:spPr>
          <a:xfrm>
            <a:off x="6950810" y="2095176"/>
            <a:ext cx="447677" cy="447677"/>
          </a:xfrm>
          <a:prstGeom prst="ellipse">
            <a:avLst/>
          </a:prstGeom>
          <a:solidFill>
            <a:srgbClr val="3A3A3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8" name="椭圆 27">
            <a:extLst>
              <a:ext uri="{FF2B5EF4-FFF2-40B4-BE49-F238E27FC236}">
                <a16:creationId xmlns:a16="http://schemas.microsoft.com/office/drawing/2014/main" id="{024925B8-D348-72BB-F31A-FE8FB90C0716}"/>
              </a:ext>
            </a:extLst>
          </p:cNvPr>
          <p:cNvSpPr/>
          <p:nvPr/>
        </p:nvSpPr>
        <p:spPr>
          <a:xfrm>
            <a:off x="3683992" y="2036989"/>
            <a:ext cx="704385" cy="704385"/>
          </a:xfrm>
          <a:prstGeom prst="ellipse">
            <a:avLst/>
          </a:prstGeom>
          <a:no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nvGrpSpPr>
          <p:cNvPr id="6" name="组合 5">
            <a:extLst>
              <a:ext uri="{FF2B5EF4-FFF2-40B4-BE49-F238E27FC236}">
                <a16:creationId xmlns:a16="http://schemas.microsoft.com/office/drawing/2014/main" id="{0556AC6E-15E8-CE3C-9C5C-C7253E3C4625}"/>
              </a:ext>
            </a:extLst>
          </p:cNvPr>
          <p:cNvGrpSpPr/>
          <p:nvPr/>
        </p:nvGrpSpPr>
        <p:grpSpPr>
          <a:xfrm>
            <a:off x="7334319" y="2668924"/>
            <a:ext cx="6798968" cy="5078633"/>
            <a:chOff x="5095875" y="2847975"/>
            <a:chExt cx="4343400" cy="3244395"/>
          </a:xfrm>
        </p:grpSpPr>
        <p:sp>
          <p:nvSpPr>
            <p:cNvPr id="4" name="任意多边形: 形状 3">
              <a:extLst>
                <a:ext uri="{FF2B5EF4-FFF2-40B4-BE49-F238E27FC236}">
                  <a16:creationId xmlns:a16="http://schemas.microsoft.com/office/drawing/2014/main" id="{8F8451DB-DCA5-4F83-741A-488E012CD8C0}"/>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1" name="任意多边形: 形状 20">
              <a:extLst>
                <a:ext uri="{FF2B5EF4-FFF2-40B4-BE49-F238E27FC236}">
                  <a16:creationId xmlns:a16="http://schemas.microsoft.com/office/drawing/2014/main" id="{51CE31C2-8DCD-5D35-E60B-3459C8D7A714}"/>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9" name="任意多边形: 形状 28">
              <a:extLst>
                <a:ext uri="{FF2B5EF4-FFF2-40B4-BE49-F238E27FC236}">
                  <a16:creationId xmlns:a16="http://schemas.microsoft.com/office/drawing/2014/main" id="{A5BE949F-CE71-CEC3-DFF6-5EB32E724786}"/>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0" name="任意多边形: 形状 29">
              <a:extLst>
                <a:ext uri="{FF2B5EF4-FFF2-40B4-BE49-F238E27FC236}">
                  <a16:creationId xmlns:a16="http://schemas.microsoft.com/office/drawing/2014/main" id="{A40BAF85-DC3B-1357-7009-1019A4C0E9F7}"/>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1" name="任意多边形: 形状 30">
              <a:extLst>
                <a:ext uri="{FF2B5EF4-FFF2-40B4-BE49-F238E27FC236}">
                  <a16:creationId xmlns:a16="http://schemas.microsoft.com/office/drawing/2014/main" id="{7306C551-EA51-7ADF-AEAF-D554C0D6F345}"/>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2" name="任意多边形: 形状 31">
              <a:extLst>
                <a:ext uri="{FF2B5EF4-FFF2-40B4-BE49-F238E27FC236}">
                  <a16:creationId xmlns:a16="http://schemas.microsoft.com/office/drawing/2014/main" id="{6A8BAF66-6DCF-1703-6581-0F22F31546DD}"/>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3" name="任意多边形: 形状 32">
              <a:extLst>
                <a:ext uri="{FF2B5EF4-FFF2-40B4-BE49-F238E27FC236}">
                  <a16:creationId xmlns:a16="http://schemas.microsoft.com/office/drawing/2014/main" id="{4E26A81C-E629-FEC4-1E67-A910299F1F09}"/>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grpSp>
        <p:nvGrpSpPr>
          <p:cNvPr id="34" name="组合 33">
            <a:extLst>
              <a:ext uri="{FF2B5EF4-FFF2-40B4-BE49-F238E27FC236}">
                <a16:creationId xmlns:a16="http://schemas.microsoft.com/office/drawing/2014/main" id="{6B482175-F6D5-59C9-7556-76AD668789AA}"/>
              </a:ext>
            </a:extLst>
          </p:cNvPr>
          <p:cNvGrpSpPr/>
          <p:nvPr/>
        </p:nvGrpSpPr>
        <p:grpSpPr>
          <a:xfrm>
            <a:off x="-193696" y="-359441"/>
            <a:ext cx="5791200" cy="4325860"/>
            <a:chOff x="5095875" y="2847975"/>
            <a:chExt cx="4343400" cy="3244395"/>
          </a:xfrm>
        </p:grpSpPr>
        <p:sp>
          <p:nvSpPr>
            <p:cNvPr id="35" name="任意多边形: 形状 34">
              <a:extLst>
                <a:ext uri="{FF2B5EF4-FFF2-40B4-BE49-F238E27FC236}">
                  <a16:creationId xmlns:a16="http://schemas.microsoft.com/office/drawing/2014/main" id="{AB02486B-45F7-E0CB-B1C1-A6960AE56580}"/>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6" name="任意多边形: 形状 35">
              <a:extLst>
                <a:ext uri="{FF2B5EF4-FFF2-40B4-BE49-F238E27FC236}">
                  <a16:creationId xmlns:a16="http://schemas.microsoft.com/office/drawing/2014/main" id="{11EE0C8F-C828-D08E-8EBF-F5EFB3D4A361}"/>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7" name="任意多边形: 形状 36">
              <a:extLst>
                <a:ext uri="{FF2B5EF4-FFF2-40B4-BE49-F238E27FC236}">
                  <a16:creationId xmlns:a16="http://schemas.microsoft.com/office/drawing/2014/main" id="{ABE4EBF6-20E3-758F-5701-B5E5F3A87B5D}"/>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8" name="任意多边形: 形状 37">
              <a:extLst>
                <a:ext uri="{FF2B5EF4-FFF2-40B4-BE49-F238E27FC236}">
                  <a16:creationId xmlns:a16="http://schemas.microsoft.com/office/drawing/2014/main" id="{A34F1E4F-DD57-5614-3866-D71BA06C4220}"/>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9" name="任意多边形: 形状 38">
              <a:extLst>
                <a:ext uri="{FF2B5EF4-FFF2-40B4-BE49-F238E27FC236}">
                  <a16:creationId xmlns:a16="http://schemas.microsoft.com/office/drawing/2014/main" id="{0623991F-A617-3983-DFC0-5B4824CD0E36}"/>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40" name="任意多边形: 形状 39">
              <a:extLst>
                <a:ext uri="{FF2B5EF4-FFF2-40B4-BE49-F238E27FC236}">
                  <a16:creationId xmlns:a16="http://schemas.microsoft.com/office/drawing/2014/main" id="{5DAE588A-04A2-878F-3270-AF55FB92A949}"/>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41" name="任意多边形: 形状 40">
              <a:extLst>
                <a:ext uri="{FF2B5EF4-FFF2-40B4-BE49-F238E27FC236}">
                  <a16:creationId xmlns:a16="http://schemas.microsoft.com/office/drawing/2014/main" id="{1ED39D28-0240-4E0D-9EC1-9C298947813F}"/>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grpSp>
        <p:nvGrpSpPr>
          <p:cNvPr id="3" name="组合 2">
            <a:extLst>
              <a:ext uri="{FF2B5EF4-FFF2-40B4-BE49-F238E27FC236}">
                <a16:creationId xmlns:a16="http://schemas.microsoft.com/office/drawing/2014/main" id="{5EF9E3E2-F41A-996C-0A2B-B0B5C54DEAEF}"/>
              </a:ext>
            </a:extLst>
          </p:cNvPr>
          <p:cNvGrpSpPr/>
          <p:nvPr/>
        </p:nvGrpSpPr>
        <p:grpSpPr>
          <a:xfrm>
            <a:off x="3544395" y="2932711"/>
            <a:ext cx="4755357" cy="1225045"/>
            <a:chOff x="2076346" y="1480698"/>
            <a:chExt cx="5210175" cy="1489807"/>
          </a:xfrm>
        </p:grpSpPr>
        <p:sp>
          <p:nvSpPr>
            <p:cNvPr id="27" name="矩形 26">
              <a:extLst>
                <a:ext uri="{FF2B5EF4-FFF2-40B4-BE49-F238E27FC236}">
                  <a16:creationId xmlns:a16="http://schemas.microsoft.com/office/drawing/2014/main" id="{9D86CBF1-527F-67A4-5963-8DCB658EDD67}"/>
                </a:ext>
              </a:extLst>
            </p:cNvPr>
            <p:cNvSpPr/>
            <p:nvPr/>
          </p:nvSpPr>
          <p:spPr>
            <a:xfrm>
              <a:off x="2076346" y="1617954"/>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6" name="矩形 25">
              <a:extLst>
                <a:ext uri="{FF2B5EF4-FFF2-40B4-BE49-F238E27FC236}">
                  <a16:creationId xmlns:a16="http://schemas.microsoft.com/office/drawing/2014/main" id="{BB42922E-E027-7CC3-FCAE-8D13625E88C0}"/>
                </a:ext>
              </a:extLst>
            </p:cNvPr>
            <p:cNvSpPr/>
            <p:nvPr/>
          </p:nvSpPr>
          <p:spPr>
            <a:xfrm>
              <a:off x="2076346" y="1480698"/>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42" name="文本框 41">
            <a:extLst>
              <a:ext uri="{FF2B5EF4-FFF2-40B4-BE49-F238E27FC236}">
                <a16:creationId xmlns:a16="http://schemas.microsoft.com/office/drawing/2014/main" id="{D4D1F0B2-1A05-7DAA-8D01-DCA935A17414}"/>
              </a:ext>
            </a:extLst>
          </p:cNvPr>
          <p:cNvSpPr txBox="1"/>
          <p:nvPr/>
        </p:nvSpPr>
        <p:spPr>
          <a:xfrm>
            <a:off x="3345926" y="2673299"/>
            <a:ext cx="5152295" cy="1446550"/>
          </a:xfrm>
          <a:prstGeom prst="rect">
            <a:avLst/>
          </a:prstGeom>
          <a:noFill/>
        </p:spPr>
        <p:txBody>
          <a:bodyPr wrap="square">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r>
              <a:rPr lang="en-US" altLang="zh-TW" sz="8800"/>
              <a:t>Thanks!</a:t>
            </a:r>
            <a:endParaRPr lang="zh-CN" altLang="en-US" sz="2667" b="1">
              <a:ea typeface="+mn-ea"/>
              <a:sym typeface="HarmonyOS Sans SC" panose="00000500000000000000" pitchFamily="2" charset="-122"/>
            </a:endParaRPr>
          </a:p>
        </p:txBody>
      </p:sp>
      <p:sp>
        <p:nvSpPr>
          <p:cNvPr id="2" name="投影片編號版面配置區 1">
            <a:extLst>
              <a:ext uri="{FF2B5EF4-FFF2-40B4-BE49-F238E27FC236}">
                <a16:creationId xmlns:a16="http://schemas.microsoft.com/office/drawing/2014/main" id="{D0D9A27E-5678-8E33-7E5E-E9D61D1F675B}"/>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36</a:t>
            </a:fld>
            <a:endParaRPr lang="zh-TW" altLang="en-US"/>
          </a:p>
        </p:txBody>
      </p:sp>
    </p:spTree>
    <p:extLst>
      <p:ext uri="{BB962C8B-B14F-4D97-AF65-F5344CB8AC3E}">
        <p14:creationId xmlns:p14="http://schemas.microsoft.com/office/powerpoint/2010/main" val="242944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6439B62-85D4-133B-4189-8DC6205785A9}"/>
              </a:ext>
            </a:extLst>
          </p:cNvPr>
          <p:cNvGrpSpPr/>
          <p:nvPr/>
        </p:nvGrpSpPr>
        <p:grpSpPr>
          <a:xfrm>
            <a:off x="4870369" y="1584536"/>
            <a:ext cx="2451259" cy="1244825"/>
            <a:chOff x="3652777" y="1644163"/>
            <a:chExt cx="1838444" cy="933619"/>
          </a:xfrm>
        </p:grpSpPr>
        <p:sp>
          <p:nvSpPr>
            <p:cNvPr id="15" name="文本框 14"/>
            <p:cNvSpPr txBox="1"/>
            <p:nvPr/>
          </p:nvSpPr>
          <p:spPr>
            <a:xfrm>
              <a:off x="3652777" y="1644163"/>
              <a:ext cx="1838444" cy="769441"/>
            </a:xfrm>
            <a:prstGeom prst="rect">
              <a:avLst/>
            </a:prstGeom>
            <a:noFill/>
          </p:spPr>
          <p:txBody>
            <a:bodyPr wrap="square">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marR="0" algn="ctr" defTabSz="914377" eaLnBrk="1" fontAlgn="auto" hangingPunct="1">
                <a:spcBef>
                  <a:spcPts val="0"/>
                </a:spcBef>
                <a:spcAft>
                  <a:spcPts val="0"/>
                </a:spcAft>
                <a:buClrTx/>
                <a:buSzTx/>
                <a:buFontTx/>
                <a:buNone/>
                <a:defRPr/>
              </a:pPr>
              <a:r>
                <a:rPr kumimoji="0" lang="en-US" altLang="zh-CN" sz="5867" kern="1200" cap="none" spc="0" normalizeH="0" baseline="0" noProof="0">
                  <a:solidFill>
                    <a:schemeClr val="tx1">
                      <a:lumMod val="85000"/>
                      <a:lumOff val="15000"/>
                    </a:schemeClr>
                  </a:solidFill>
                  <a:latin typeface="HarmonyOS Sans SC" panose="00000500000000000000" pitchFamily="2" charset="-122"/>
                  <a:ea typeface="思源宋体 CN SemiBold" panose="02020600000000000000" pitchFamily="18" charset="-122"/>
                  <a:cs typeface="+mn-ea"/>
                  <a:sym typeface="HarmonyOS Sans SC" panose="00000500000000000000" pitchFamily="2" charset="-122"/>
                </a:rPr>
                <a:t>1</a:t>
              </a:r>
              <a:endParaRPr kumimoji="0" lang="zh-CN" altLang="en-US" sz="5867" kern="1200" cap="none" spc="0" normalizeH="0" baseline="0" noProof="0">
                <a:solidFill>
                  <a:schemeClr val="tx1">
                    <a:lumMod val="85000"/>
                    <a:lumOff val="15000"/>
                  </a:schemeClr>
                </a:solidFill>
                <a:latin typeface="HarmonyOS Sans SC" panose="00000500000000000000" pitchFamily="2" charset="-122"/>
                <a:ea typeface="思源宋体 CN SemiBold" panose="02020600000000000000" pitchFamily="18" charset="-122"/>
                <a:cs typeface="+mn-ea"/>
                <a:sym typeface="HarmonyOS Sans SC" panose="00000500000000000000" pitchFamily="2" charset="-122"/>
              </a:endParaRPr>
            </a:p>
          </p:txBody>
        </p:sp>
        <p:sp>
          <p:nvSpPr>
            <p:cNvPr id="16" name="文本框 15"/>
            <p:cNvSpPr txBox="1"/>
            <p:nvPr/>
          </p:nvSpPr>
          <p:spPr>
            <a:xfrm>
              <a:off x="3916594" y="2300783"/>
              <a:ext cx="1310810" cy="276999"/>
            </a:xfrm>
            <a:prstGeom prst="rect">
              <a:avLst/>
            </a:prstGeom>
            <a:noFill/>
            <a:ln w="9525">
              <a:noFill/>
            </a:ln>
          </p:spPr>
          <p:txBody>
            <a:bodyPr wrap="square">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dist" eaLnBrk="1" hangingPunct="1"/>
              <a:r>
                <a:rPr lang="en-US" altLang="zh-CN" sz="1600">
                  <a:solidFill>
                    <a:schemeClr val="bg1">
                      <a:lumMod val="50000"/>
                    </a:schemeClr>
                  </a:solidFill>
                  <a:latin typeface="HarmonyOS Sans SC" panose="00000500000000000000" pitchFamily="2" charset="-122"/>
                  <a:ea typeface="HarmonyOS Sans SC" panose="00000500000000000000" pitchFamily="2" charset="-122"/>
                  <a:cs typeface="+mn-ea"/>
                  <a:sym typeface="HarmonyOS Sans SC" panose="00000500000000000000" pitchFamily="2" charset="-122"/>
                </a:rPr>
                <a:t>PART</a:t>
              </a:r>
              <a:endParaRPr lang="zh-CN" altLang="en-US" sz="1600">
                <a:solidFill>
                  <a:schemeClr val="bg1">
                    <a:lumMod val="50000"/>
                  </a:schemeClr>
                </a:solidFill>
                <a:latin typeface="HarmonyOS Sans SC" panose="00000500000000000000" pitchFamily="2" charset="-122"/>
                <a:ea typeface="HarmonyOS Sans SC" panose="00000500000000000000" pitchFamily="2" charset="-122"/>
                <a:cs typeface="+mn-ea"/>
                <a:sym typeface="HarmonyOS Sans SC" panose="00000500000000000000" pitchFamily="2" charset="-122"/>
              </a:endParaRPr>
            </a:p>
          </p:txBody>
        </p:sp>
      </p:grpSp>
      <p:sp>
        <p:nvSpPr>
          <p:cNvPr id="25" name="椭圆 24">
            <a:extLst>
              <a:ext uri="{FF2B5EF4-FFF2-40B4-BE49-F238E27FC236}">
                <a16:creationId xmlns:a16="http://schemas.microsoft.com/office/drawing/2014/main" id="{D17A99CB-3AA1-B8EE-B5A3-453DEBF0B45C}"/>
              </a:ext>
            </a:extLst>
          </p:cNvPr>
          <p:cNvSpPr/>
          <p:nvPr/>
        </p:nvSpPr>
        <p:spPr>
          <a:xfrm>
            <a:off x="6859140" y="1254823"/>
            <a:ext cx="447677" cy="447677"/>
          </a:xfrm>
          <a:prstGeom prst="ellipse">
            <a:avLst/>
          </a:prstGeom>
          <a:solidFill>
            <a:srgbClr val="3A3A3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8" name="椭圆 27">
            <a:extLst>
              <a:ext uri="{FF2B5EF4-FFF2-40B4-BE49-F238E27FC236}">
                <a16:creationId xmlns:a16="http://schemas.microsoft.com/office/drawing/2014/main" id="{024925B8-D348-72BB-F31A-FE8FB90C0716}"/>
              </a:ext>
            </a:extLst>
          </p:cNvPr>
          <p:cNvSpPr/>
          <p:nvPr/>
        </p:nvSpPr>
        <p:spPr>
          <a:xfrm>
            <a:off x="4532993" y="1803490"/>
            <a:ext cx="704385" cy="704385"/>
          </a:xfrm>
          <a:prstGeom prst="ellipse">
            <a:avLst/>
          </a:prstGeom>
          <a:no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nvGrpSpPr>
          <p:cNvPr id="6" name="组合 5">
            <a:extLst>
              <a:ext uri="{FF2B5EF4-FFF2-40B4-BE49-F238E27FC236}">
                <a16:creationId xmlns:a16="http://schemas.microsoft.com/office/drawing/2014/main" id="{0556AC6E-15E8-CE3C-9C5C-C7253E3C4625}"/>
              </a:ext>
            </a:extLst>
          </p:cNvPr>
          <p:cNvGrpSpPr/>
          <p:nvPr/>
        </p:nvGrpSpPr>
        <p:grpSpPr>
          <a:xfrm>
            <a:off x="7306817" y="2644694"/>
            <a:ext cx="6798968" cy="5078633"/>
            <a:chOff x="5095875" y="2847975"/>
            <a:chExt cx="4343400" cy="3244395"/>
          </a:xfrm>
        </p:grpSpPr>
        <p:sp>
          <p:nvSpPr>
            <p:cNvPr id="4" name="任意多边形: 形状 3">
              <a:extLst>
                <a:ext uri="{FF2B5EF4-FFF2-40B4-BE49-F238E27FC236}">
                  <a16:creationId xmlns:a16="http://schemas.microsoft.com/office/drawing/2014/main" id="{8F8451DB-DCA5-4F83-741A-488E012CD8C0}"/>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1" name="任意多边形: 形状 20">
              <a:extLst>
                <a:ext uri="{FF2B5EF4-FFF2-40B4-BE49-F238E27FC236}">
                  <a16:creationId xmlns:a16="http://schemas.microsoft.com/office/drawing/2014/main" id="{51CE31C2-8DCD-5D35-E60B-3459C8D7A714}"/>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9" name="任意多边形: 形状 28">
              <a:extLst>
                <a:ext uri="{FF2B5EF4-FFF2-40B4-BE49-F238E27FC236}">
                  <a16:creationId xmlns:a16="http://schemas.microsoft.com/office/drawing/2014/main" id="{A5BE949F-CE71-CEC3-DFF6-5EB32E724786}"/>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0" name="任意多边形: 形状 29">
              <a:extLst>
                <a:ext uri="{FF2B5EF4-FFF2-40B4-BE49-F238E27FC236}">
                  <a16:creationId xmlns:a16="http://schemas.microsoft.com/office/drawing/2014/main" id="{A40BAF85-DC3B-1357-7009-1019A4C0E9F7}"/>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1" name="任意多边形: 形状 30">
              <a:extLst>
                <a:ext uri="{FF2B5EF4-FFF2-40B4-BE49-F238E27FC236}">
                  <a16:creationId xmlns:a16="http://schemas.microsoft.com/office/drawing/2014/main" id="{7306C551-EA51-7ADF-AEAF-D554C0D6F345}"/>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2" name="任意多边形: 形状 31">
              <a:extLst>
                <a:ext uri="{FF2B5EF4-FFF2-40B4-BE49-F238E27FC236}">
                  <a16:creationId xmlns:a16="http://schemas.microsoft.com/office/drawing/2014/main" id="{6A8BAF66-6DCF-1703-6581-0F22F31546DD}"/>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3" name="任意多边形: 形状 32">
              <a:extLst>
                <a:ext uri="{FF2B5EF4-FFF2-40B4-BE49-F238E27FC236}">
                  <a16:creationId xmlns:a16="http://schemas.microsoft.com/office/drawing/2014/main" id="{4E26A81C-E629-FEC4-1E67-A910299F1F09}"/>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grpSp>
        <p:nvGrpSpPr>
          <p:cNvPr id="34" name="组合 33">
            <a:extLst>
              <a:ext uri="{FF2B5EF4-FFF2-40B4-BE49-F238E27FC236}">
                <a16:creationId xmlns:a16="http://schemas.microsoft.com/office/drawing/2014/main" id="{6B482175-F6D5-59C9-7556-76AD668789AA}"/>
              </a:ext>
            </a:extLst>
          </p:cNvPr>
          <p:cNvGrpSpPr/>
          <p:nvPr/>
        </p:nvGrpSpPr>
        <p:grpSpPr>
          <a:xfrm>
            <a:off x="-193696" y="-359441"/>
            <a:ext cx="5791200" cy="4325860"/>
            <a:chOff x="5095875" y="2847975"/>
            <a:chExt cx="4343400" cy="3244395"/>
          </a:xfrm>
        </p:grpSpPr>
        <p:sp>
          <p:nvSpPr>
            <p:cNvPr id="35" name="任意多边形: 形状 34">
              <a:extLst>
                <a:ext uri="{FF2B5EF4-FFF2-40B4-BE49-F238E27FC236}">
                  <a16:creationId xmlns:a16="http://schemas.microsoft.com/office/drawing/2014/main" id="{AB02486B-45F7-E0CB-B1C1-A6960AE56580}"/>
                </a:ext>
              </a:extLst>
            </p:cNvPr>
            <p:cNvSpPr/>
            <p:nvPr/>
          </p:nvSpPr>
          <p:spPr>
            <a:xfrm>
              <a:off x="5095875" y="284797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6" name="任意多边形: 形状 35">
              <a:extLst>
                <a:ext uri="{FF2B5EF4-FFF2-40B4-BE49-F238E27FC236}">
                  <a16:creationId xmlns:a16="http://schemas.microsoft.com/office/drawing/2014/main" id="{11EE0C8F-C828-D08E-8EBF-F5EFB3D4A361}"/>
                </a:ext>
              </a:extLst>
            </p:cNvPr>
            <p:cNvSpPr/>
            <p:nvPr/>
          </p:nvSpPr>
          <p:spPr>
            <a:xfrm>
              <a:off x="5095875" y="296167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7" name="任意多边形: 形状 36">
              <a:extLst>
                <a:ext uri="{FF2B5EF4-FFF2-40B4-BE49-F238E27FC236}">
                  <a16:creationId xmlns:a16="http://schemas.microsoft.com/office/drawing/2014/main" id="{ABE4EBF6-20E3-758F-5701-B5E5F3A87B5D}"/>
                </a:ext>
              </a:extLst>
            </p:cNvPr>
            <p:cNvSpPr/>
            <p:nvPr/>
          </p:nvSpPr>
          <p:spPr>
            <a:xfrm>
              <a:off x="5095875" y="307536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8" name="任意多边形: 形状 37">
              <a:extLst>
                <a:ext uri="{FF2B5EF4-FFF2-40B4-BE49-F238E27FC236}">
                  <a16:creationId xmlns:a16="http://schemas.microsoft.com/office/drawing/2014/main" id="{A34F1E4F-DD57-5614-3866-D71BA06C4220}"/>
                </a:ext>
              </a:extLst>
            </p:cNvPr>
            <p:cNvSpPr/>
            <p:nvPr/>
          </p:nvSpPr>
          <p:spPr>
            <a:xfrm>
              <a:off x="5095875" y="318906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39" name="任意多边形: 形状 38">
              <a:extLst>
                <a:ext uri="{FF2B5EF4-FFF2-40B4-BE49-F238E27FC236}">
                  <a16:creationId xmlns:a16="http://schemas.microsoft.com/office/drawing/2014/main" id="{0623991F-A617-3983-DFC0-5B4824CD0E36}"/>
                </a:ext>
              </a:extLst>
            </p:cNvPr>
            <p:cNvSpPr/>
            <p:nvPr/>
          </p:nvSpPr>
          <p:spPr>
            <a:xfrm>
              <a:off x="5095875" y="330275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40" name="任意多边形: 形状 39">
              <a:extLst>
                <a:ext uri="{FF2B5EF4-FFF2-40B4-BE49-F238E27FC236}">
                  <a16:creationId xmlns:a16="http://schemas.microsoft.com/office/drawing/2014/main" id="{5DAE588A-04A2-878F-3270-AF55FB92A949}"/>
                </a:ext>
              </a:extLst>
            </p:cNvPr>
            <p:cNvSpPr/>
            <p:nvPr/>
          </p:nvSpPr>
          <p:spPr>
            <a:xfrm>
              <a:off x="5095875" y="3416450"/>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41" name="任意多边形: 形状 40">
              <a:extLst>
                <a:ext uri="{FF2B5EF4-FFF2-40B4-BE49-F238E27FC236}">
                  <a16:creationId xmlns:a16="http://schemas.microsoft.com/office/drawing/2014/main" id="{1ED39D28-0240-4E0D-9EC1-9C298947813F}"/>
                </a:ext>
              </a:extLst>
            </p:cNvPr>
            <p:cNvSpPr/>
            <p:nvPr/>
          </p:nvSpPr>
          <p:spPr>
            <a:xfrm>
              <a:off x="5095875" y="3530145"/>
              <a:ext cx="4343400" cy="2562225"/>
            </a:xfrm>
            <a:custGeom>
              <a:avLst/>
              <a:gdLst>
                <a:gd name="connsiteX0" fmla="*/ 0 w 4343400"/>
                <a:gd name="connsiteY0" fmla="*/ 2562225 h 2562225"/>
                <a:gd name="connsiteX1" fmla="*/ 466725 w 4343400"/>
                <a:gd name="connsiteY1" fmla="*/ 1524000 h 2562225"/>
                <a:gd name="connsiteX2" fmla="*/ 2038350 w 4343400"/>
                <a:gd name="connsiteY2" fmla="*/ 1333500 h 2562225"/>
                <a:gd name="connsiteX3" fmla="*/ 2524125 w 4343400"/>
                <a:gd name="connsiteY3" fmla="*/ 476250 h 2562225"/>
                <a:gd name="connsiteX4" fmla="*/ 4343400 w 4343400"/>
                <a:gd name="connsiteY4" fmla="*/ 0 h 2562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562225">
                  <a:moveTo>
                    <a:pt x="0" y="2562225"/>
                  </a:moveTo>
                  <a:cubicBezTo>
                    <a:pt x="63500" y="2145506"/>
                    <a:pt x="127000" y="1728787"/>
                    <a:pt x="466725" y="1524000"/>
                  </a:cubicBezTo>
                  <a:cubicBezTo>
                    <a:pt x="806450" y="1319213"/>
                    <a:pt x="1695450" y="1508125"/>
                    <a:pt x="2038350" y="1333500"/>
                  </a:cubicBezTo>
                  <a:cubicBezTo>
                    <a:pt x="2381250" y="1158875"/>
                    <a:pt x="2139950" y="698500"/>
                    <a:pt x="2524125" y="476250"/>
                  </a:cubicBezTo>
                  <a:cubicBezTo>
                    <a:pt x="2908300" y="254000"/>
                    <a:pt x="3625850" y="127000"/>
                    <a:pt x="4343400" y="0"/>
                  </a:cubicBezTo>
                </a:path>
              </a:pathLst>
            </a:custGeom>
            <a:noFill/>
            <a:ln>
              <a:gradFill>
                <a:gsLst>
                  <a:gs pos="0">
                    <a:schemeClr val="accent1">
                      <a:lumMod val="5000"/>
                      <a:lumOff val="95000"/>
                      <a:alpha val="0"/>
                    </a:schemeClr>
                  </a:gs>
                  <a:gs pos="61932">
                    <a:schemeClr val="bg1">
                      <a:lumMod val="65000"/>
                    </a:schemeClr>
                  </a:gs>
                  <a:gs pos="38000">
                    <a:schemeClr val="bg1">
                      <a:lumMod val="75000"/>
                    </a:schemeClr>
                  </a:gs>
                  <a:gs pos="100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grpSp>
        <p:nvGrpSpPr>
          <p:cNvPr id="13" name="组合 12">
            <a:extLst>
              <a:ext uri="{FF2B5EF4-FFF2-40B4-BE49-F238E27FC236}">
                <a16:creationId xmlns:a16="http://schemas.microsoft.com/office/drawing/2014/main" id="{059DE52E-56DA-09DC-4183-5C7D2A516A01}"/>
              </a:ext>
            </a:extLst>
          </p:cNvPr>
          <p:cNvGrpSpPr/>
          <p:nvPr/>
        </p:nvGrpSpPr>
        <p:grpSpPr>
          <a:xfrm>
            <a:off x="3834085" y="2980401"/>
            <a:ext cx="4480808" cy="888395"/>
            <a:chOff x="938970" y="1820130"/>
            <a:chExt cx="3360606" cy="666296"/>
          </a:xfrm>
        </p:grpSpPr>
        <p:grpSp>
          <p:nvGrpSpPr>
            <p:cNvPr id="3" name="组合 2">
              <a:extLst>
                <a:ext uri="{FF2B5EF4-FFF2-40B4-BE49-F238E27FC236}">
                  <a16:creationId xmlns:a16="http://schemas.microsoft.com/office/drawing/2014/main" id="{5EF9E3E2-F41A-996C-0A2B-B0B5C54DEAEF}"/>
                </a:ext>
              </a:extLst>
            </p:cNvPr>
            <p:cNvGrpSpPr/>
            <p:nvPr/>
          </p:nvGrpSpPr>
          <p:grpSpPr>
            <a:xfrm>
              <a:off x="938970" y="1820130"/>
              <a:ext cx="3360606" cy="666296"/>
              <a:chOff x="1971675" y="1477914"/>
              <a:chExt cx="5314846" cy="1492591"/>
            </a:xfrm>
          </p:grpSpPr>
          <p:sp>
            <p:nvSpPr>
              <p:cNvPr id="27" name="矩形 26">
                <a:extLst>
                  <a:ext uri="{FF2B5EF4-FFF2-40B4-BE49-F238E27FC236}">
                    <a16:creationId xmlns:a16="http://schemas.microsoft.com/office/drawing/2014/main" id="{9D86CBF1-527F-67A4-5963-8DCB658EDD67}"/>
                  </a:ext>
                </a:extLst>
              </p:cNvPr>
              <p:cNvSpPr/>
              <p:nvPr/>
            </p:nvSpPr>
            <p:spPr>
              <a:xfrm>
                <a:off x="2076346" y="1617954"/>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6" name="矩形 25">
                <a:extLst>
                  <a:ext uri="{FF2B5EF4-FFF2-40B4-BE49-F238E27FC236}">
                    <a16:creationId xmlns:a16="http://schemas.microsoft.com/office/drawing/2014/main" id="{BB42922E-E027-7CC3-FCAE-8D13625E88C0}"/>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42" name="文本框 41">
              <a:extLst>
                <a:ext uri="{FF2B5EF4-FFF2-40B4-BE49-F238E27FC236}">
                  <a16:creationId xmlns:a16="http://schemas.microsoft.com/office/drawing/2014/main" id="{D4D1F0B2-1A05-7DAA-8D01-DCA935A17414}"/>
                </a:ext>
              </a:extLst>
            </p:cNvPr>
            <p:cNvSpPr txBox="1"/>
            <p:nvPr/>
          </p:nvSpPr>
          <p:spPr>
            <a:xfrm>
              <a:off x="1651064" y="1936662"/>
              <a:ext cx="2002602" cy="377074"/>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r>
                <a:rPr lang="en-US" altLang="zh-CN" sz="2650" b="1">
                  <a:latin typeface="Arial"/>
                  <a:ea typeface="新細明體"/>
                  <a:cs typeface="Arial"/>
                  <a:sym typeface="HarmonyOS Sans SC" panose="00000500000000000000" pitchFamily="2" charset="-122"/>
                </a:rPr>
                <a:t>Introduction</a:t>
              </a:r>
              <a:endParaRPr lang="zh-CN" altLang="en-US" sz="2650" b="1">
                <a:latin typeface="Arial"/>
                <a:ea typeface="新細明體"/>
                <a:cs typeface="Arial"/>
                <a:sym typeface="HarmonyOS Sans SC" panose="00000500000000000000" pitchFamily="2" charset="-122"/>
              </a:endParaRPr>
            </a:p>
          </p:txBody>
        </p:sp>
      </p:grpSp>
      <p:sp>
        <p:nvSpPr>
          <p:cNvPr id="5" name="投影片編號版面配置區 4">
            <a:extLst>
              <a:ext uri="{FF2B5EF4-FFF2-40B4-BE49-F238E27FC236}">
                <a16:creationId xmlns:a16="http://schemas.microsoft.com/office/drawing/2014/main" id="{F2D6E6D0-5108-31CA-F320-6E1E9EAD403F}"/>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3</a:t>
            </a:fld>
            <a:endParaRPr lang="zh-TW" altLang="en-US"/>
          </a:p>
        </p:txBody>
      </p:sp>
    </p:spTree>
    <p:extLst>
      <p:ext uri="{BB962C8B-B14F-4D97-AF65-F5344CB8AC3E}">
        <p14:creationId xmlns:p14="http://schemas.microsoft.com/office/powerpoint/2010/main" val="1574227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EF9E3E2-F41A-996C-0A2B-B0B5C54DEAEF}"/>
              </a:ext>
            </a:extLst>
          </p:cNvPr>
          <p:cNvGrpSpPr/>
          <p:nvPr/>
        </p:nvGrpSpPr>
        <p:grpSpPr>
          <a:xfrm>
            <a:off x="1095005" y="579918"/>
            <a:ext cx="7717687" cy="832024"/>
            <a:chOff x="1971675" y="1477914"/>
            <a:chExt cx="5299780" cy="1521405"/>
          </a:xfrm>
        </p:grpSpPr>
        <p:sp>
          <p:nvSpPr>
            <p:cNvPr id="27" name="矩形 26">
              <a:extLst>
                <a:ext uri="{FF2B5EF4-FFF2-40B4-BE49-F238E27FC236}">
                  <a16:creationId xmlns:a16="http://schemas.microsoft.com/office/drawing/2014/main" id="{9D86CBF1-527F-67A4-5963-8DCB658EDD67}"/>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6" name="矩形 25">
              <a:extLst>
                <a:ext uri="{FF2B5EF4-FFF2-40B4-BE49-F238E27FC236}">
                  <a16:creationId xmlns:a16="http://schemas.microsoft.com/office/drawing/2014/main" id="{BB42922E-E027-7CC3-FCAE-8D13625E88C0}"/>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42" name="文本框 41">
            <a:extLst>
              <a:ext uri="{FF2B5EF4-FFF2-40B4-BE49-F238E27FC236}">
                <a16:creationId xmlns:a16="http://schemas.microsoft.com/office/drawing/2014/main" id="{D4D1F0B2-1A05-7DAA-8D01-DCA935A17414}"/>
              </a:ext>
            </a:extLst>
          </p:cNvPr>
          <p:cNvSpPr txBox="1"/>
          <p:nvPr/>
        </p:nvSpPr>
        <p:spPr>
          <a:xfrm>
            <a:off x="1093747" y="544060"/>
            <a:ext cx="9670033" cy="784830"/>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altLang="en-US" sz="3000" b="1" dirty="0">
                <a:solidFill>
                  <a:srgbClr val="1F1F1F"/>
                </a:solidFill>
                <a:latin typeface="Arial"/>
                <a:ea typeface="微软雅黑"/>
                <a:cs typeface="Arial"/>
              </a:rPr>
              <a:t>學習可擴展智慧製造的彈性車間排程</a:t>
            </a:r>
            <a:endParaRPr lang="zh-TW" altLang="en-US" sz="3000" b="1" dirty="0">
              <a:solidFill>
                <a:srgbClr val="000000"/>
              </a:solidFill>
              <a:cs typeface="Arial"/>
            </a:endParaRPr>
          </a:p>
          <a:p>
            <a:pPr>
              <a:spcBef>
                <a:spcPts val="0"/>
              </a:spcBef>
              <a:spcAft>
                <a:spcPts val="0"/>
              </a:spcAft>
            </a:pPr>
            <a:r>
              <a:rPr lang="zh-TW" altLang="en-US" sz="1500" b="1" dirty="0">
                <a:solidFill>
                  <a:srgbClr val="1F1F1F"/>
                </a:solidFill>
                <a:latin typeface="Arial"/>
                <a:ea typeface="微软雅黑"/>
                <a:cs typeface="Arial"/>
              </a:rPr>
              <a:t>(</a:t>
            </a:r>
            <a:r>
              <a:rPr lang="en-US" sz="1500" b="1" dirty="0">
                <a:solidFill>
                  <a:srgbClr val="1F1F1F"/>
                </a:solidFill>
                <a:latin typeface="Arial"/>
                <a:ea typeface="微软雅黑"/>
                <a:cs typeface="Arial"/>
              </a:rPr>
              <a:t>Learning-enabled flexible job-shop scheduling for </a:t>
            </a:r>
            <a:r>
              <a:rPr lang="en-US" sz="1500" b="1" dirty="0">
                <a:solidFill>
                  <a:srgbClr val="1F1F1F"/>
                </a:solidFill>
                <a:latin typeface="Arial"/>
                <a:ea typeface="Calibri"/>
                <a:cs typeface="Arial"/>
              </a:rPr>
              <a:t>scalable smart </a:t>
            </a:r>
            <a:r>
              <a:rPr lang="en-US" sz="1500" b="1" dirty="0">
                <a:solidFill>
                  <a:srgbClr val="1F1F1F"/>
                </a:solidFill>
                <a:latin typeface="Arial"/>
                <a:ea typeface="微软雅黑"/>
                <a:cs typeface="Arial"/>
              </a:rPr>
              <a:t>manufacturing)</a:t>
            </a:r>
            <a:endParaRPr lang="zh-TW" altLang="en-US" sz="1500" b="1" dirty="0">
              <a:cs typeface="Arial"/>
            </a:endParaRPr>
          </a:p>
        </p:txBody>
      </p:sp>
      <p:sp>
        <p:nvSpPr>
          <p:cNvPr id="106" name="文本框 105">
            <a:extLst>
              <a:ext uri="{FF2B5EF4-FFF2-40B4-BE49-F238E27FC236}">
                <a16:creationId xmlns:a16="http://schemas.microsoft.com/office/drawing/2014/main" id="{9523E882-9015-5FA1-B02E-9697F500B283}"/>
              </a:ext>
            </a:extLst>
          </p:cNvPr>
          <p:cNvSpPr txBox="1"/>
          <p:nvPr/>
        </p:nvSpPr>
        <p:spPr>
          <a:xfrm>
            <a:off x="1012861" y="1713475"/>
            <a:ext cx="10334102" cy="4154984"/>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r>
              <a:rPr lang="en-US" altLang="zh-CN" sz="2400" b="1" err="1">
                <a:solidFill>
                  <a:schemeClr val="tx2">
                    <a:lumMod val="90000"/>
                    <a:lumOff val="10000"/>
                  </a:schemeClr>
                </a:solidFill>
                <a:latin typeface="Microsoft YaHei"/>
                <a:ea typeface="宋体"/>
                <a:cs typeface="Arial"/>
              </a:rPr>
              <a:t>具運輸限制的彈性車間排程問題</a:t>
            </a:r>
            <a:endParaRPr lang="en-US" altLang="zh-CN" sz="1600" b="1">
              <a:solidFill>
                <a:schemeClr val="tx2">
                  <a:lumMod val="90000"/>
                  <a:lumOff val="10000"/>
                </a:schemeClr>
              </a:solidFill>
              <a:latin typeface="Microsoft YaHei"/>
              <a:ea typeface="宋体"/>
              <a:cs typeface="Arial"/>
            </a:endParaRPr>
          </a:p>
          <a:p>
            <a:r>
              <a:rPr lang="en-US" altLang="zh-CN" sz="1600" b="1">
                <a:solidFill>
                  <a:schemeClr val="tx2">
                    <a:lumMod val="90000"/>
                    <a:lumOff val="10000"/>
                  </a:schemeClr>
                </a:solidFill>
                <a:latin typeface="Microsoft YaHei"/>
                <a:ea typeface="宋体"/>
                <a:cs typeface="Arial"/>
              </a:rPr>
              <a:t>(</a:t>
            </a:r>
            <a:r>
              <a:rPr lang="en-US" sz="1600" b="1">
                <a:solidFill>
                  <a:schemeClr val="tx2">
                    <a:lumMod val="90000"/>
                    <a:lumOff val="10000"/>
                  </a:schemeClr>
                </a:solidFill>
                <a:latin typeface="Microsoft YaHei"/>
                <a:ea typeface="宋体"/>
                <a:cs typeface="Arial"/>
              </a:rPr>
              <a:t>flexible job-shop scheduling with transportation </a:t>
            </a:r>
            <a:r>
              <a:rPr lang="en-US" sz="1600" b="1" err="1">
                <a:solidFill>
                  <a:schemeClr val="tx2">
                    <a:lumMod val="90000"/>
                    <a:lumOff val="10000"/>
                  </a:schemeClr>
                </a:solidFill>
                <a:latin typeface="Microsoft YaHei"/>
                <a:ea typeface="宋体"/>
                <a:cs typeface="Arial"/>
              </a:rPr>
              <a:t>constraints,FJSPT</a:t>
            </a:r>
            <a:r>
              <a:rPr lang="en-US" altLang="zh-CN" sz="1600" b="1">
                <a:solidFill>
                  <a:schemeClr val="tx2">
                    <a:lumMod val="90000"/>
                    <a:lumOff val="10000"/>
                  </a:schemeClr>
                </a:solidFill>
                <a:latin typeface="Microsoft YaHei"/>
                <a:ea typeface="宋体"/>
                <a:cs typeface="Arial"/>
              </a:rPr>
              <a:t>) :</a:t>
            </a:r>
          </a:p>
          <a:p>
            <a:endParaRPr lang="en-US" altLang="zh-CN" sz="1000" b="1">
              <a:solidFill>
                <a:schemeClr val="tx2">
                  <a:lumMod val="90000"/>
                  <a:lumOff val="10000"/>
                </a:schemeClr>
              </a:solidFill>
              <a:latin typeface="Microsoft YaHei"/>
              <a:ea typeface="宋体"/>
              <a:cs typeface="Arial"/>
            </a:endParaRPr>
          </a:p>
          <a:p>
            <a:r>
              <a:rPr lang="zh-TW" sz="1800">
                <a:latin typeface="Microsoft YaHei"/>
                <a:ea typeface="Microsoft YaHei"/>
                <a:cs typeface="Arial"/>
              </a:rPr>
              <a:t>是製造業中典型的生產調度問題</a:t>
            </a:r>
            <a:r>
              <a:rPr lang="en-US" sz="1800">
                <a:latin typeface="Microsoft YaHei"/>
                <a:ea typeface="Microsoft YaHei"/>
                <a:cs typeface="Arial"/>
              </a:rPr>
              <a:t>，</a:t>
            </a:r>
            <a:r>
              <a:rPr lang="zh-TW" sz="1800">
                <a:latin typeface="Microsoft YaHei"/>
                <a:ea typeface="Microsoft YaHei"/>
                <a:cs typeface="Arial"/>
              </a:rPr>
              <a:t>核心在於如何有效地安排工作的</a:t>
            </a:r>
            <a:r>
              <a:rPr lang="zh-TW" sz="1800" b="1">
                <a:latin typeface="Microsoft YaHei"/>
                <a:ea typeface="Microsoft YaHei"/>
                <a:cs typeface="Arial"/>
              </a:rPr>
              <a:t>執行順序</a:t>
            </a:r>
            <a:r>
              <a:rPr lang="zh-TW" sz="1800">
                <a:latin typeface="Microsoft YaHei"/>
                <a:ea typeface="Microsoft YaHei"/>
                <a:cs typeface="Arial"/>
              </a:rPr>
              <a:t>和</a:t>
            </a:r>
            <a:r>
              <a:rPr lang="zh-TW" sz="1800" b="1">
                <a:latin typeface="Microsoft YaHei"/>
                <a:ea typeface="Microsoft YaHei"/>
                <a:cs typeface="Arial"/>
              </a:rPr>
              <a:t>資源分配</a:t>
            </a:r>
            <a:r>
              <a:rPr lang="en-US" sz="1800">
                <a:latin typeface="Microsoft YaHei"/>
                <a:ea typeface="Microsoft YaHei"/>
                <a:cs typeface="Arial"/>
              </a:rPr>
              <a:t>，</a:t>
            </a:r>
            <a:r>
              <a:rPr lang="en-US" sz="1800" err="1">
                <a:latin typeface="Microsoft YaHei"/>
                <a:ea typeface="Microsoft YaHei"/>
                <a:cs typeface="Arial"/>
              </a:rPr>
              <a:t>以達到生產效率最大化</a:t>
            </a:r>
            <a:r>
              <a:rPr lang="en-US" sz="1800">
                <a:latin typeface="Microsoft YaHei"/>
                <a:ea typeface="Microsoft YaHei"/>
                <a:cs typeface="Arial"/>
              </a:rPr>
              <a:t>。</a:t>
            </a:r>
          </a:p>
          <a:p>
            <a:endParaRPr lang="en-US" sz="1000">
              <a:solidFill>
                <a:srgbClr val="000000"/>
              </a:solidFill>
              <a:latin typeface="Microsoft YaHei"/>
              <a:ea typeface="Microsoft YaHei"/>
              <a:cs typeface="Arial"/>
            </a:endParaRPr>
          </a:p>
          <a:p>
            <a:r>
              <a:rPr lang="zh-TW" altLang="en-US" sz="1800" b="1">
                <a:latin typeface="Arial"/>
                <a:ea typeface="Microsoft YaHei"/>
                <a:cs typeface="Arial"/>
              </a:rPr>
              <a:t>挑戰</a:t>
            </a:r>
            <a:endParaRPr lang="zh-TW" altLang="en-US" sz="1000" b="1">
              <a:latin typeface="Arial"/>
              <a:ea typeface="Microsoft YaHei"/>
              <a:cs typeface="Arial"/>
            </a:endParaRPr>
          </a:p>
          <a:p>
            <a:pPr marL="285750" indent="-285750">
              <a:buFont typeface="Arial"/>
              <a:buChar char="•"/>
            </a:pPr>
            <a:r>
              <a:rPr lang="zh-TW" sz="1800">
                <a:latin typeface="Arial"/>
                <a:ea typeface="Microsoft YaHei"/>
                <a:cs typeface="Arial"/>
              </a:rPr>
              <a:t>需要同時考慮機器資源和運輸資源的分配。</a:t>
            </a:r>
            <a:endParaRPr lang="zh-TW" sz="1700">
              <a:cs typeface="Arial"/>
            </a:endParaRPr>
          </a:p>
          <a:p>
            <a:pPr marL="285750" indent="-285750">
              <a:buFont typeface="Arial"/>
              <a:buChar char="•"/>
            </a:pPr>
            <a:r>
              <a:rPr lang="zh-TW" sz="1800">
                <a:latin typeface="Arial"/>
                <a:ea typeface="Microsoft YaHei"/>
                <a:cs typeface="Arial"/>
              </a:rPr>
              <a:t>需滿足工作流程的先後順序（例如，某項任務需要完成後才能開始下一項任務）。</a:t>
            </a:r>
            <a:endParaRPr lang="zh-TW" sz="1700">
              <a:cs typeface="Arial"/>
            </a:endParaRPr>
          </a:p>
          <a:p>
            <a:pPr marL="285750" indent="-285750">
              <a:buFont typeface="Arial"/>
              <a:buChar char="•"/>
            </a:pPr>
            <a:r>
              <a:rPr lang="zh-TW" sz="1800">
                <a:latin typeface="Arial"/>
                <a:ea typeface="Microsoft YaHei"/>
                <a:cs typeface="Arial"/>
              </a:rPr>
              <a:t>排程的最終目標通常是最小化製造時間、能源消耗或其他成本。</a:t>
            </a:r>
            <a:endParaRPr lang="zh-TW" sz="1700">
              <a:cs typeface="Arial"/>
            </a:endParaRPr>
          </a:p>
          <a:p>
            <a:pPr marL="285750" indent="-285750">
              <a:buFont typeface="Arial"/>
              <a:buChar char="•"/>
            </a:pPr>
            <a:endParaRPr lang="zh-TW" altLang="en-US" sz="1800">
              <a:solidFill>
                <a:srgbClr val="000000"/>
              </a:solidFill>
              <a:latin typeface="Arial"/>
              <a:ea typeface="Microsoft YaHei"/>
              <a:cs typeface="Arial"/>
            </a:endParaRPr>
          </a:p>
          <a:p>
            <a:endParaRPr lang="zh-TW" altLang="en-US" sz="1800">
              <a:solidFill>
                <a:srgbClr val="000000"/>
              </a:solidFill>
              <a:latin typeface="Arial"/>
              <a:ea typeface="Microsoft YaHei"/>
              <a:cs typeface="Arial"/>
            </a:endParaRPr>
          </a:p>
          <a:p>
            <a:endParaRPr lang="zh-TW" altLang="en-US" sz="1800">
              <a:solidFill>
                <a:srgbClr val="000000"/>
              </a:solidFill>
              <a:latin typeface="Arial"/>
              <a:ea typeface="Microsoft YaHei"/>
              <a:cs typeface="Arial"/>
            </a:endParaRPr>
          </a:p>
          <a:p>
            <a:r>
              <a:rPr lang="en-US" altLang="zh-TW" sz="1400" b="1">
                <a:solidFill>
                  <a:schemeClr val="tx2">
                    <a:lumMod val="90000"/>
                    <a:lumOff val="10000"/>
                  </a:schemeClr>
                </a:solidFill>
                <a:latin typeface="Microsoft YaHei"/>
                <a:ea typeface="Microsoft YaHei"/>
                <a:cs typeface="Arial"/>
              </a:rPr>
              <a:t>*</a:t>
            </a:r>
            <a:r>
              <a:rPr lang="zh-TW" sz="1400" b="1">
                <a:solidFill>
                  <a:schemeClr val="tx2">
                    <a:lumMod val="90000"/>
                    <a:lumOff val="10000"/>
                  </a:schemeClr>
                </a:solidFill>
                <a:latin typeface="Microsoft YaHei"/>
                <a:ea typeface="Microsoft YaHei"/>
                <a:cs typeface="Arial"/>
              </a:rPr>
              <a:t>「彈性」：指每項工作可以由多個不同的機器處理，但每台機器的效率和加工時間可能不同。</a:t>
            </a:r>
            <a:endParaRPr lang="en-US" altLang="zh-TW" sz="1400">
              <a:solidFill>
                <a:schemeClr val="tx2">
                  <a:lumMod val="90000"/>
                  <a:lumOff val="10000"/>
                </a:schemeClr>
              </a:solidFill>
              <a:latin typeface="Microsoft YaHei"/>
              <a:ea typeface="Microsoft YaHei"/>
              <a:cs typeface="Arial"/>
            </a:endParaRPr>
          </a:p>
          <a:p>
            <a:r>
              <a:rPr lang="en-US" altLang="zh-TW" sz="1400" b="1">
                <a:solidFill>
                  <a:schemeClr val="tx2">
                    <a:lumMod val="90000"/>
                    <a:lumOff val="10000"/>
                  </a:schemeClr>
                </a:solidFill>
                <a:latin typeface="Microsoft YaHei"/>
                <a:ea typeface="Microsoft YaHei"/>
                <a:cs typeface="Arial"/>
              </a:rPr>
              <a:t>*</a:t>
            </a:r>
            <a:r>
              <a:rPr lang="zh-TW" altLang="en-US" sz="1400" b="1">
                <a:solidFill>
                  <a:schemeClr val="tx2">
                    <a:lumMod val="90000"/>
                    <a:lumOff val="10000"/>
                  </a:schemeClr>
                </a:solidFill>
                <a:latin typeface="Microsoft YaHei"/>
                <a:ea typeface="Microsoft YaHei"/>
                <a:cs typeface="Arial"/>
              </a:rPr>
              <a:t>「</a:t>
            </a:r>
            <a:r>
              <a:rPr lang="zh-TW" sz="1400" b="1">
                <a:solidFill>
                  <a:schemeClr val="tx2">
                    <a:lumMod val="90000"/>
                    <a:lumOff val="10000"/>
                  </a:schemeClr>
                </a:solidFill>
                <a:latin typeface="Microsoft YaHei"/>
                <a:ea typeface="Microsoft YaHei"/>
                <a:cs typeface="Arial"/>
              </a:rPr>
              <a:t>運輸限制」：</a:t>
            </a:r>
            <a:r>
              <a:rPr lang="zh-TW" sz="1400" b="1">
                <a:solidFill>
                  <a:schemeClr val="tx2">
                    <a:lumMod val="90000"/>
                    <a:lumOff val="10000"/>
                  </a:schemeClr>
                </a:solidFill>
                <a:latin typeface="Arial"/>
                <a:ea typeface="Microsoft YaHei"/>
                <a:cs typeface="Arial"/>
              </a:rPr>
              <a:t>在 </a:t>
            </a:r>
            <a:r>
              <a:rPr lang="en-US" altLang="zh-TW" sz="1400" b="1">
                <a:solidFill>
                  <a:schemeClr val="tx2">
                    <a:lumMod val="90000"/>
                    <a:lumOff val="10000"/>
                  </a:schemeClr>
                </a:solidFill>
                <a:latin typeface="Arial"/>
                <a:ea typeface="Microsoft YaHei"/>
                <a:cs typeface="Arial"/>
              </a:rPr>
              <a:t>FJSP</a:t>
            </a:r>
            <a:r>
              <a:rPr lang="zh-TW" sz="1400" b="1">
                <a:solidFill>
                  <a:schemeClr val="tx2">
                    <a:lumMod val="90000"/>
                    <a:lumOff val="10000"/>
                  </a:schemeClr>
                </a:solidFill>
                <a:latin typeface="Arial"/>
                <a:ea typeface="Microsoft YaHei"/>
                <a:cs typeface="Arial"/>
              </a:rPr>
              <a:t>基礎上加入「運輸資源」的限制，而運輸時間和車輛的可用性會影響排程結果，增加了問題的複雜性。例如需要安排自動導引車（</a:t>
            </a:r>
            <a:r>
              <a:rPr lang="en-US" altLang="zh-TW" sz="1400" b="1">
                <a:solidFill>
                  <a:schemeClr val="tx2">
                    <a:lumMod val="90000"/>
                    <a:lumOff val="10000"/>
                  </a:schemeClr>
                </a:solidFill>
                <a:latin typeface="Arial"/>
                <a:ea typeface="Microsoft YaHei"/>
                <a:cs typeface="Arial"/>
              </a:rPr>
              <a:t>AGVs</a:t>
            </a:r>
            <a:r>
              <a:rPr lang="zh-TW" sz="1400" b="1">
                <a:solidFill>
                  <a:schemeClr val="tx2">
                    <a:lumMod val="90000"/>
                    <a:lumOff val="10000"/>
                  </a:schemeClr>
                </a:solidFill>
                <a:latin typeface="Arial"/>
                <a:ea typeface="Microsoft YaHei"/>
                <a:cs typeface="Arial"/>
              </a:rPr>
              <a:t>）來運輸產品或半成品</a:t>
            </a:r>
            <a:endParaRPr lang="zh-TW">
              <a:solidFill>
                <a:schemeClr val="tx2">
                  <a:lumMod val="90000"/>
                  <a:lumOff val="10000"/>
                </a:schemeClr>
              </a:solidFill>
            </a:endParaRPr>
          </a:p>
        </p:txBody>
      </p:sp>
      <p:sp>
        <p:nvSpPr>
          <p:cNvPr id="4" name="投影片編號版面配置區 3">
            <a:extLst>
              <a:ext uri="{FF2B5EF4-FFF2-40B4-BE49-F238E27FC236}">
                <a16:creationId xmlns:a16="http://schemas.microsoft.com/office/drawing/2014/main" id="{6F561DE1-8AAC-6825-A64D-5268D71DC292}"/>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4</a:t>
            </a:fld>
            <a:endParaRPr lang="zh-TW" altLang="en-US"/>
          </a:p>
        </p:txBody>
      </p:sp>
    </p:spTree>
    <p:extLst>
      <p:ext uri="{BB962C8B-B14F-4D97-AF65-F5344CB8AC3E}">
        <p14:creationId xmlns:p14="http://schemas.microsoft.com/office/powerpoint/2010/main" val="3909367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EF9E3E2-F41A-996C-0A2B-B0B5C54DEAEF}"/>
              </a:ext>
            </a:extLst>
          </p:cNvPr>
          <p:cNvGrpSpPr/>
          <p:nvPr/>
        </p:nvGrpSpPr>
        <p:grpSpPr>
          <a:xfrm>
            <a:off x="1095005" y="579918"/>
            <a:ext cx="7717687" cy="832024"/>
            <a:chOff x="1971675" y="1477914"/>
            <a:chExt cx="5299780" cy="1521405"/>
          </a:xfrm>
        </p:grpSpPr>
        <p:sp>
          <p:nvSpPr>
            <p:cNvPr id="27" name="矩形 26">
              <a:extLst>
                <a:ext uri="{FF2B5EF4-FFF2-40B4-BE49-F238E27FC236}">
                  <a16:creationId xmlns:a16="http://schemas.microsoft.com/office/drawing/2014/main" id="{9D86CBF1-527F-67A4-5963-8DCB658EDD67}"/>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6" name="矩形 25">
              <a:extLst>
                <a:ext uri="{FF2B5EF4-FFF2-40B4-BE49-F238E27FC236}">
                  <a16:creationId xmlns:a16="http://schemas.microsoft.com/office/drawing/2014/main" id="{BB42922E-E027-7CC3-FCAE-8D13625E88C0}"/>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42" name="文本框 41">
            <a:extLst>
              <a:ext uri="{FF2B5EF4-FFF2-40B4-BE49-F238E27FC236}">
                <a16:creationId xmlns:a16="http://schemas.microsoft.com/office/drawing/2014/main" id="{D4D1F0B2-1A05-7DAA-8D01-DCA935A17414}"/>
              </a:ext>
            </a:extLst>
          </p:cNvPr>
          <p:cNvSpPr txBox="1"/>
          <p:nvPr/>
        </p:nvSpPr>
        <p:spPr>
          <a:xfrm>
            <a:off x="1093747" y="544060"/>
            <a:ext cx="9670033" cy="784830"/>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TW" altLang="en-US" sz="3000" b="1" dirty="0">
                <a:solidFill>
                  <a:srgbClr val="1F1F1F"/>
                </a:solidFill>
                <a:latin typeface="Arial"/>
                <a:ea typeface="微软雅黑"/>
                <a:cs typeface="Arial"/>
              </a:rPr>
              <a:t>學習可擴展智慧製造的彈性車間排程</a:t>
            </a:r>
            <a:endParaRPr lang="zh-TW" altLang="en-US" sz="3000" b="1" dirty="0">
              <a:solidFill>
                <a:srgbClr val="000000"/>
              </a:solidFill>
              <a:cs typeface="Arial"/>
            </a:endParaRPr>
          </a:p>
          <a:p>
            <a:pPr>
              <a:spcBef>
                <a:spcPts val="0"/>
              </a:spcBef>
              <a:spcAft>
                <a:spcPts val="0"/>
              </a:spcAft>
            </a:pPr>
            <a:r>
              <a:rPr lang="zh-TW" altLang="en-US" sz="1500" b="1" dirty="0">
                <a:solidFill>
                  <a:srgbClr val="1F1F1F"/>
                </a:solidFill>
                <a:latin typeface="Arial"/>
                <a:ea typeface="微软雅黑"/>
                <a:cs typeface="Arial"/>
              </a:rPr>
              <a:t>(</a:t>
            </a:r>
            <a:r>
              <a:rPr lang="en-US" sz="1500" b="1" dirty="0">
                <a:solidFill>
                  <a:srgbClr val="1F1F1F"/>
                </a:solidFill>
                <a:latin typeface="Arial"/>
                <a:ea typeface="微软雅黑"/>
                <a:cs typeface="Arial"/>
              </a:rPr>
              <a:t>Learning-enabled flexible job-shop scheduling for </a:t>
            </a:r>
            <a:r>
              <a:rPr lang="en-US" sz="1500" b="1" dirty="0">
                <a:solidFill>
                  <a:srgbClr val="1F1F1F"/>
                </a:solidFill>
                <a:latin typeface="Arial"/>
                <a:ea typeface="Calibri"/>
                <a:cs typeface="Arial"/>
              </a:rPr>
              <a:t>scalable smart </a:t>
            </a:r>
            <a:r>
              <a:rPr lang="en-US" sz="1500" b="1" dirty="0">
                <a:solidFill>
                  <a:srgbClr val="1F1F1F"/>
                </a:solidFill>
                <a:latin typeface="Arial"/>
                <a:ea typeface="微软雅黑"/>
                <a:cs typeface="Arial"/>
              </a:rPr>
              <a:t>manufacturing)</a:t>
            </a:r>
            <a:endParaRPr lang="zh-TW" altLang="en-US" sz="1500" b="1" dirty="0">
              <a:cs typeface="Arial"/>
            </a:endParaRPr>
          </a:p>
        </p:txBody>
      </p:sp>
      <p:sp>
        <p:nvSpPr>
          <p:cNvPr id="106" name="文本框 105">
            <a:extLst>
              <a:ext uri="{FF2B5EF4-FFF2-40B4-BE49-F238E27FC236}">
                <a16:creationId xmlns:a16="http://schemas.microsoft.com/office/drawing/2014/main" id="{9523E882-9015-5FA1-B02E-9697F500B283}"/>
              </a:ext>
            </a:extLst>
          </p:cNvPr>
          <p:cNvSpPr txBox="1"/>
          <p:nvPr/>
        </p:nvSpPr>
        <p:spPr>
          <a:xfrm>
            <a:off x="1012861" y="1713475"/>
            <a:ext cx="10334102" cy="4154984"/>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r>
              <a:rPr lang="zh-TW" altLang="en-US" sz="2400" b="1">
                <a:solidFill>
                  <a:schemeClr val="tx2">
                    <a:lumMod val="90000"/>
                    <a:lumOff val="10000"/>
                  </a:schemeClr>
                </a:solidFill>
                <a:latin typeface="Microsoft YaHei"/>
                <a:ea typeface="宋体"/>
                <a:cs typeface="Arial"/>
              </a:rPr>
              <a:t>自動導引車</a:t>
            </a:r>
            <a:endParaRPr lang="en-US" altLang="zh-CN" sz="1600" b="1" err="1">
              <a:solidFill>
                <a:schemeClr val="tx2">
                  <a:lumMod val="90000"/>
                  <a:lumOff val="10000"/>
                </a:schemeClr>
              </a:solidFill>
              <a:latin typeface="Microsoft YaHei"/>
              <a:ea typeface="宋体"/>
              <a:cs typeface="Arial"/>
            </a:endParaRPr>
          </a:p>
          <a:p>
            <a:r>
              <a:rPr lang="zh-TW" altLang="en-US" sz="1600" b="1">
                <a:solidFill>
                  <a:schemeClr val="tx2">
                    <a:lumMod val="90000"/>
                    <a:lumOff val="10000"/>
                  </a:schemeClr>
                </a:solidFill>
                <a:latin typeface="Microsoft YaHei"/>
                <a:ea typeface="宋体"/>
                <a:cs typeface="Arial"/>
              </a:rPr>
              <a:t>（</a:t>
            </a:r>
            <a:r>
              <a:rPr lang="en-US" altLang="zh-TW" sz="1600" b="1">
                <a:solidFill>
                  <a:schemeClr val="tx2">
                    <a:lumMod val="90000"/>
                    <a:lumOff val="10000"/>
                  </a:schemeClr>
                </a:solidFill>
                <a:latin typeface="Microsoft YaHei"/>
                <a:ea typeface="宋体"/>
                <a:cs typeface="Arial"/>
              </a:rPr>
              <a:t>Automated Guided Vehicles, AGVs</a:t>
            </a:r>
            <a:r>
              <a:rPr lang="zh-TW" altLang="en-US" sz="1600" b="1">
                <a:solidFill>
                  <a:schemeClr val="tx2">
                    <a:lumMod val="90000"/>
                    <a:lumOff val="10000"/>
                  </a:schemeClr>
                </a:solidFill>
                <a:latin typeface="Microsoft YaHei"/>
                <a:ea typeface="宋体"/>
                <a:cs typeface="Arial"/>
              </a:rPr>
              <a:t>）</a:t>
            </a:r>
            <a:endParaRPr lang="en-US" altLang="zh-CN" sz="1600" b="1">
              <a:solidFill>
                <a:schemeClr val="tx2">
                  <a:lumMod val="90000"/>
                  <a:lumOff val="10000"/>
                </a:schemeClr>
              </a:solidFill>
              <a:latin typeface="Microsoft YaHei"/>
              <a:ea typeface="宋体"/>
              <a:cs typeface="Arial"/>
            </a:endParaRPr>
          </a:p>
          <a:p>
            <a:endParaRPr lang="en-US" altLang="zh-CN" sz="1000" b="1">
              <a:solidFill>
                <a:schemeClr val="tx2">
                  <a:lumMod val="90000"/>
                  <a:lumOff val="10000"/>
                </a:schemeClr>
              </a:solidFill>
              <a:latin typeface="Microsoft YaHei"/>
              <a:ea typeface="宋体"/>
              <a:cs typeface="Arial"/>
            </a:endParaRPr>
          </a:p>
          <a:p>
            <a:r>
              <a:rPr lang="zh-TW" sz="1800">
                <a:latin typeface="Arial"/>
                <a:ea typeface="Microsoft YaHei"/>
                <a:cs typeface="Arial"/>
              </a:rPr>
              <a:t>是</a:t>
            </a:r>
            <a:r>
              <a:rPr lang="zh-TW" altLang="en-US" sz="1800">
                <a:latin typeface="Arial"/>
                <a:ea typeface="Microsoft YaHei"/>
                <a:cs typeface="Arial"/>
              </a:rPr>
              <a:t>智慧</a:t>
            </a:r>
            <a:r>
              <a:rPr lang="zh-TW" sz="1800">
                <a:latin typeface="Arial"/>
                <a:ea typeface="Microsoft YaHei"/>
                <a:cs typeface="Arial"/>
              </a:rPr>
              <a:t>製</a:t>
            </a:r>
            <a:r>
              <a:rPr lang="zh-TW" altLang="en-US" sz="1800">
                <a:latin typeface="Arial"/>
                <a:ea typeface="Microsoft YaHei"/>
                <a:cs typeface="Arial"/>
              </a:rPr>
              <a:t>造中的重要技術，用於實現生產過程中的</a:t>
            </a:r>
            <a:r>
              <a:rPr lang="zh-TW" altLang="en-US" sz="1800" b="1">
                <a:latin typeface="Arial"/>
                <a:ea typeface="Microsoft YaHei"/>
                <a:cs typeface="Arial"/>
              </a:rPr>
              <a:t>物流自動化</a:t>
            </a:r>
            <a:r>
              <a:rPr lang="zh-TW" altLang="en-US" sz="1800">
                <a:latin typeface="Arial"/>
                <a:ea typeface="Microsoft YaHei"/>
                <a:cs typeface="Arial"/>
              </a:rPr>
              <a:t>。</a:t>
            </a:r>
            <a:endParaRPr lang="en-US" sz="1800">
              <a:solidFill>
                <a:srgbClr val="000000"/>
              </a:solidFill>
              <a:latin typeface="Microsoft YaHei"/>
              <a:ea typeface="Microsoft YaHei"/>
              <a:cs typeface="Arial"/>
            </a:endParaRPr>
          </a:p>
          <a:p>
            <a:endParaRPr lang="zh-TW" altLang="en-US" sz="600">
              <a:latin typeface="Arial"/>
              <a:ea typeface="Microsoft YaHei"/>
              <a:cs typeface="Arial"/>
            </a:endParaRPr>
          </a:p>
          <a:p>
            <a:pPr marL="285750" indent="-285750">
              <a:buFont typeface="Arial"/>
              <a:buChar char="•"/>
            </a:pPr>
            <a:r>
              <a:rPr lang="zh-TW" altLang="en-US" sz="1800">
                <a:latin typeface="Arial"/>
                <a:ea typeface="Microsoft YaHei"/>
                <a:cs typeface="Arial"/>
              </a:rPr>
              <a:t>是能夠按照預定路線或指令，自動移動並運送物料或產品的無人駕駛車輛。</a:t>
            </a:r>
          </a:p>
          <a:p>
            <a:pPr marL="285750" indent="-285750">
              <a:buFont typeface="Arial"/>
              <a:buChar char="•"/>
            </a:pPr>
            <a:r>
              <a:rPr lang="zh-TW" altLang="en-US" sz="1800">
                <a:latin typeface="Arial"/>
                <a:ea typeface="Microsoft YaHei"/>
                <a:cs typeface="Arial"/>
              </a:rPr>
              <a:t>通常依賴於感測器</a:t>
            </a:r>
            <a:r>
              <a:rPr lang="zh-TW" sz="1800">
                <a:latin typeface="Arial"/>
                <a:ea typeface="Microsoft YaHei"/>
                <a:cs typeface="Arial"/>
              </a:rPr>
              <a:t>（例如</a:t>
            </a:r>
            <a:r>
              <a:rPr lang="zh-TW" altLang="en-US" sz="1800">
                <a:latin typeface="Arial"/>
                <a:ea typeface="Microsoft YaHei"/>
                <a:cs typeface="Arial"/>
              </a:rPr>
              <a:t>雷射掃描儀</a:t>
            </a:r>
            <a:r>
              <a:rPr lang="zh-TW" sz="1800">
                <a:latin typeface="Arial"/>
                <a:ea typeface="Microsoft YaHei"/>
                <a:cs typeface="Arial"/>
              </a:rPr>
              <a:t>）</a:t>
            </a:r>
            <a:r>
              <a:rPr lang="zh-TW" altLang="en-US" sz="1800">
                <a:latin typeface="Arial"/>
                <a:ea typeface="Microsoft YaHei"/>
                <a:cs typeface="Arial"/>
              </a:rPr>
              <a:t>導航系統（例如磁條</a:t>
            </a:r>
            <a:r>
              <a:rPr lang="zh-TW" sz="1800">
                <a:latin typeface="Arial"/>
                <a:ea typeface="Microsoft YaHei"/>
                <a:cs typeface="Arial"/>
              </a:rPr>
              <a:t>或</a:t>
            </a:r>
            <a:r>
              <a:rPr lang="zh-TW" altLang="en-US" sz="1800">
                <a:latin typeface="Arial"/>
                <a:ea typeface="Microsoft YaHei"/>
                <a:cs typeface="Arial"/>
              </a:rPr>
              <a:t>視覺引導）來確定路徑並避開障礙</a:t>
            </a:r>
            <a:r>
              <a:rPr lang="zh-TW" sz="1800">
                <a:latin typeface="Arial"/>
                <a:ea typeface="Microsoft YaHei"/>
                <a:cs typeface="Arial"/>
              </a:rPr>
              <a:t>。</a:t>
            </a:r>
            <a:endParaRPr lang="zh-TW" sz="1700">
              <a:cs typeface="Arial"/>
            </a:endParaRPr>
          </a:p>
          <a:p>
            <a:endParaRPr lang="zh-TW" altLang="en-US" sz="1800">
              <a:solidFill>
                <a:srgbClr val="000000"/>
              </a:solidFill>
              <a:latin typeface="Arial"/>
              <a:ea typeface="Microsoft YaHei"/>
              <a:cs typeface="Arial"/>
            </a:endParaRPr>
          </a:p>
          <a:p>
            <a:r>
              <a:rPr lang="zh-TW" altLang="en-US" sz="1800">
                <a:solidFill>
                  <a:srgbClr val="000000"/>
                </a:solidFill>
                <a:latin typeface="Arial"/>
                <a:ea typeface="Microsoft YaHei"/>
                <a:cs typeface="Arial"/>
              </a:rPr>
              <a:t>其功能為</a:t>
            </a:r>
          </a:p>
          <a:p>
            <a:pPr>
              <a:buFont typeface="Arial"/>
              <a:buChar char="•"/>
            </a:pPr>
            <a:r>
              <a:rPr lang="zh-TW" sz="1800">
                <a:solidFill>
                  <a:srgbClr val="000000"/>
                </a:solidFill>
                <a:latin typeface="Arial"/>
                <a:ea typeface="Microsoft YaHei"/>
                <a:cs typeface="Arial"/>
              </a:rPr>
              <a:t>在車間內運輸原材料、半成品或成品</a:t>
            </a:r>
            <a:r>
              <a:rPr lang="zh-TW" altLang="en-US" sz="1800">
                <a:solidFill>
                  <a:srgbClr val="000000"/>
                </a:solidFill>
                <a:latin typeface="Arial"/>
                <a:ea typeface="Microsoft YaHei"/>
                <a:cs typeface="Arial"/>
              </a:rPr>
              <a:t>，以</a:t>
            </a:r>
            <a:r>
              <a:rPr lang="zh-TW" sz="1800">
                <a:solidFill>
                  <a:srgbClr val="000000"/>
                </a:solidFill>
                <a:latin typeface="Arial"/>
                <a:ea typeface="Microsoft YaHei"/>
                <a:cs typeface="Arial"/>
              </a:rPr>
              <a:t>減少人為操作的需求，提高生產效率和安全性。</a:t>
            </a:r>
            <a:endParaRPr lang="zh-TW" sz="1700">
              <a:cs typeface="Arial" panose="020B0604020202020204" pitchFamily="34" charset="0"/>
            </a:endParaRPr>
          </a:p>
          <a:p>
            <a:pPr>
              <a:buFont typeface="Arial"/>
              <a:buChar char="•"/>
            </a:pPr>
            <a:r>
              <a:rPr lang="zh-TW" sz="1800">
                <a:solidFill>
                  <a:srgbClr val="000000"/>
                </a:solidFill>
                <a:latin typeface="Arial"/>
                <a:ea typeface="Microsoft YaHei"/>
                <a:cs typeface="Arial"/>
              </a:rPr>
              <a:t>可實現與機器的</a:t>
            </a:r>
            <a:r>
              <a:rPr lang="zh-TW" sz="1800" b="1">
                <a:solidFill>
                  <a:srgbClr val="000000"/>
                </a:solidFill>
                <a:latin typeface="Arial"/>
                <a:ea typeface="Microsoft YaHei"/>
                <a:cs typeface="Arial"/>
              </a:rPr>
              <a:t>協同工作</a:t>
            </a:r>
            <a:r>
              <a:rPr lang="zh-TW" sz="1800">
                <a:solidFill>
                  <a:srgbClr val="000000"/>
                </a:solidFill>
                <a:latin typeface="Arial"/>
                <a:ea typeface="Microsoft YaHei"/>
                <a:cs typeface="Arial"/>
              </a:rPr>
              <a:t>，例如將產品送到指定的加工機器。</a:t>
            </a:r>
            <a:endParaRPr lang="zh-TW">
              <a:latin typeface="Arial"/>
            </a:endParaRPr>
          </a:p>
          <a:p>
            <a:endParaRPr lang="zh-TW" sz="1800">
              <a:ea typeface="Microsoft YaHei"/>
              <a:cs typeface="Arial"/>
            </a:endParaRPr>
          </a:p>
          <a:p>
            <a:endParaRPr lang="zh-TW" sz="1800">
              <a:solidFill>
                <a:srgbClr val="000000"/>
              </a:solidFill>
              <a:latin typeface="Arial"/>
              <a:ea typeface="Microsoft YaHei"/>
              <a:cs typeface="Arial"/>
            </a:endParaRPr>
          </a:p>
          <a:p>
            <a:endParaRPr lang="zh-TW" sz="1800">
              <a:solidFill>
                <a:srgbClr val="000000"/>
              </a:solidFill>
              <a:latin typeface="Arial"/>
              <a:ea typeface="Microsoft YaHei"/>
              <a:cs typeface="Arial"/>
            </a:endParaRPr>
          </a:p>
          <a:p>
            <a:r>
              <a:rPr lang="zh-TW" altLang="en-US" sz="1400" b="1">
                <a:solidFill>
                  <a:schemeClr val="tx2">
                    <a:lumMod val="90000"/>
                    <a:lumOff val="10000"/>
                  </a:schemeClr>
                </a:solidFill>
                <a:latin typeface="Microsoft YaHei"/>
                <a:ea typeface="Microsoft YaHei"/>
                <a:cs typeface="Arial"/>
              </a:rPr>
              <a:t>*</a:t>
            </a:r>
            <a:r>
              <a:rPr lang="en-US" altLang="zh-TW" sz="1400" b="1">
                <a:solidFill>
                  <a:schemeClr val="tx2">
                    <a:lumMod val="90000"/>
                    <a:lumOff val="10000"/>
                  </a:schemeClr>
                </a:solidFill>
                <a:latin typeface="Microsoft YaHei"/>
                <a:ea typeface="Microsoft YaHei"/>
                <a:cs typeface="Arial"/>
              </a:rPr>
              <a:t>AGVs </a:t>
            </a:r>
            <a:r>
              <a:rPr lang="zh-TW" altLang="en-US" sz="1400" b="1">
                <a:solidFill>
                  <a:schemeClr val="tx2">
                    <a:lumMod val="90000"/>
                    <a:lumOff val="10000"/>
                  </a:schemeClr>
                </a:solidFill>
                <a:latin typeface="Microsoft YaHei"/>
                <a:ea typeface="Microsoft YaHei"/>
                <a:cs typeface="Arial"/>
              </a:rPr>
              <a:t>的引入極大地提升了製造靈活性，但也使得排程問題更加複雜，因為需要同時考慮機器和運輸資源的協調。</a:t>
            </a:r>
          </a:p>
          <a:p>
            <a:endParaRPr lang="zh-TW" altLang="en-US" sz="1400" b="1">
              <a:solidFill>
                <a:srgbClr val="163E64"/>
              </a:solidFill>
              <a:ea typeface="Microsoft YaHei"/>
              <a:cs typeface="Arial" panose="020B0604020202020204" pitchFamily="34" charset="0"/>
            </a:endParaRPr>
          </a:p>
        </p:txBody>
      </p:sp>
      <p:sp>
        <p:nvSpPr>
          <p:cNvPr id="4" name="投影片編號版面配置區 3">
            <a:extLst>
              <a:ext uri="{FF2B5EF4-FFF2-40B4-BE49-F238E27FC236}">
                <a16:creationId xmlns:a16="http://schemas.microsoft.com/office/drawing/2014/main" id="{B9010BF4-5955-0853-E993-3AB14F9D0A65}"/>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5</a:t>
            </a:fld>
            <a:endParaRPr lang="zh-TW" altLang="en-US"/>
          </a:p>
        </p:txBody>
      </p:sp>
    </p:spTree>
    <p:extLst>
      <p:ext uri="{BB962C8B-B14F-4D97-AF65-F5344CB8AC3E}">
        <p14:creationId xmlns:p14="http://schemas.microsoft.com/office/powerpoint/2010/main" val="3599386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059DE52E-56DA-09DC-4183-5C7D2A516A01}"/>
              </a:ext>
            </a:extLst>
          </p:cNvPr>
          <p:cNvGrpSpPr/>
          <p:nvPr/>
        </p:nvGrpSpPr>
        <p:grpSpPr>
          <a:xfrm>
            <a:off x="969499" y="319944"/>
            <a:ext cx="9874963" cy="670660"/>
            <a:chOff x="938970" y="1820130"/>
            <a:chExt cx="4287786" cy="679158"/>
          </a:xfrm>
        </p:grpSpPr>
        <p:grpSp>
          <p:nvGrpSpPr>
            <p:cNvPr id="3" name="组合 2">
              <a:extLst>
                <a:ext uri="{FF2B5EF4-FFF2-40B4-BE49-F238E27FC236}">
                  <a16:creationId xmlns:a16="http://schemas.microsoft.com/office/drawing/2014/main" id="{5EF9E3E2-F41A-996C-0A2B-B0B5C54DEAEF}"/>
                </a:ext>
              </a:extLst>
            </p:cNvPr>
            <p:cNvGrpSpPr/>
            <p:nvPr/>
          </p:nvGrpSpPr>
          <p:grpSpPr>
            <a:xfrm>
              <a:off x="938970" y="1820130"/>
              <a:ext cx="3351080" cy="679158"/>
              <a:chOff x="1971675" y="1477914"/>
              <a:chExt cx="5299780" cy="1521405"/>
            </a:xfrm>
          </p:grpSpPr>
          <p:sp>
            <p:nvSpPr>
              <p:cNvPr id="27" name="矩形 26">
                <a:extLst>
                  <a:ext uri="{FF2B5EF4-FFF2-40B4-BE49-F238E27FC236}">
                    <a16:creationId xmlns:a16="http://schemas.microsoft.com/office/drawing/2014/main" id="{9D86CBF1-527F-67A4-5963-8DCB658EDD67}"/>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6" name="矩形 25">
                <a:extLst>
                  <a:ext uri="{FF2B5EF4-FFF2-40B4-BE49-F238E27FC236}">
                    <a16:creationId xmlns:a16="http://schemas.microsoft.com/office/drawing/2014/main" id="{BB42922E-E027-7CC3-FCAE-8D13625E88C0}"/>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42" name="文本框 41">
              <a:extLst>
                <a:ext uri="{FF2B5EF4-FFF2-40B4-BE49-F238E27FC236}">
                  <a16:creationId xmlns:a16="http://schemas.microsoft.com/office/drawing/2014/main" id="{D4D1F0B2-1A05-7DAA-8D01-DCA935A17414}"/>
                </a:ext>
              </a:extLst>
            </p:cNvPr>
            <p:cNvSpPr txBox="1"/>
            <p:nvPr/>
          </p:nvSpPr>
          <p:spPr>
            <a:xfrm>
              <a:off x="1027952" y="1820130"/>
              <a:ext cx="4198804" cy="592185"/>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en-US" altLang="zh-TW" sz="3200" b="1">
                  <a:solidFill>
                    <a:srgbClr val="000000"/>
                  </a:solidFill>
                  <a:latin typeface="Calibri"/>
                  <a:ea typeface="微软雅黑"/>
                  <a:cs typeface="Calibri"/>
                </a:rPr>
                <a:t>Background</a:t>
              </a:r>
              <a:endParaRPr lang="en-US" altLang="zh-TW" sz="3200" b="1">
                <a:effectLst/>
                <a:latin typeface="Calibri"/>
                <a:ea typeface="微软雅黑"/>
                <a:cs typeface="Calibri"/>
              </a:endParaRPr>
            </a:p>
          </p:txBody>
        </p:sp>
      </p:grpSp>
      <p:sp>
        <p:nvSpPr>
          <p:cNvPr id="106" name="文本框 105">
            <a:extLst>
              <a:ext uri="{FF2B5EF4-FFF2-40B4-BE49-F238E27FC236}">
                <a16:creationId xmlns:a16="http://schemas.microsoft.com/office/drawing/2014/main" id="{9523E882-9015-5FA1-B02E-9697F500B283}"/>
              </a:ext>
            </a:extLst>
          </p:cNvPr>
          <p:cNvSpPr txBox="1"/>
          <p:nvPr/>
        </p:nvSpPr>
        <p:spPr>
          <a:xfrm>
            <a:off x="978998" y="1532310"/>
            <a:ext cx="9472600" cy="3908762"/>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r>
              <a:rPr lang="zh-TW" altLang="en-US" sz="2000">
                <a:latin typeface="Microsoft YaHei"/>
                <a:ea typeface="Microsoft YaHei"/>
                <a:cs typeface="Arial"/>
              </a:rPr>
              <a:t>近來，許多現實製造企業採用自動導引車（</a:t>
            </a:r>
            <a:r>
              <a:rPr lang="en-US" altLang="zh-TW" sz="2000">
                <a:latin typeface="Microsoft YaHei"/>
                <a:ea typeface="Microsoft YaHei"/>
                <a:cs typeface="Arial"/>
              </a:rPr>
              <a:t>AGVs</a:t>
            </a:r>
            <a:r>
              <a:rPr lang="zh-TW" altLang="en-US" sz="2000">
                <a:latin typeface="Microsoft YaHei"/>
                <a:ea typeface="Microsoft YaHei"/>
                <a:cs typeface="Arial"/>
              </a:rPr>
              <a:t>）等運輸資源來提升彈性製造系統（</a:t>
            </a:r>
            <a:r>
              <a:rPr lang="en-US" altLang="zh-TW" sz="2000">
                <a:latin typeface="Microsoft YaHei"/>
                <a:ea typeface="Microsoft YaHei"/>
                <a:cs typeface="Arial"/>
              </a:rPr>
              <a:t>Flexible</a:t>
            </a:r>
            <a:r>
              <a:rPr lang="zh-TW" altLang="en-US" sz="2000">
                <a:latin typeface="Microsoft YaHei"/>
                <a:ea typeface="Microsoft YaHei"/>
                <a:cs typeface="Arial"/>
              </a:rPr>
              <a:t> </a:t>
            </a:r>
            <a:r>
              <a:rPr lang="en-US" altLang="zh-TW" sz="2000">
                <a:latin typeface="Microsoft YaHei"/>
                <a:ea typeface="Microsoft YaHei"/>
                <a:cs typeface="Arial"/>
              </a:rPr>
              <a:t>Manufacturing</a:t>
            </a:r>
            <a:r>
              <a:rPr lang="zh-TW" altLang="en-US" sz="2000">
                <a:latin typeface="Microsoft YaHei"/>
                <a:ea typeface="Microsoft YaHei"/>
                <a:cs typeface="Arial"/>
              </a:rPr>
              <a:t> </a:t>
            </a:r>
            <a:r>
              <a:rPr lang="en-US" altLang="zh-TW" sz="2000">
                <a:latin typeface="Microsoft YaHei"/>
                <a:ea typeface="Microsoft YaHei"/>
                <a:cs typeface="Arial"/>
              </a:rPr>
              <a:t>Systems,</a:t>
            </a:r>
            <a:r>
              <a:rPr lang="zh-TW" altLang="en-US" sz="2000">
                <a:latin typeface="Microsoft YaHei"/>
                <a:ea typeface="Microsoft YaHei"/>
                <a:cs typeface="Arial"/>
              </a:rPr>
              <a:t> </a:t>
            </a:r>
            <a:r>
              <a:rPr lang="en-US" altLang="zh-TW" sz="2000">
                <a:latin typeface="Microsoft YaHei"/>
                <a:ea typeface="Microsoft YaHei"/>
                <a:cs typeface="Arial"/>
              </a:rPr>
              <a:t>FMS</a:t>
            </a:r>
            <a:r>
              <a:rPr lang="zh-TW" altLang="en-US" sz="2000">
                <a:latin typeface="Microsoft YaHei"/>
                <a:ea typeface="Microsoft YaHei"/>
                <a:cs typeface="Arial"/>
              </a:rPr>
              <a:t>）的靈活性和多樣性。</a:t>
            </a:r>
            <a:endParaRPr lang="en-US" altLang="zh-TW" sz="2000">
              <a:latin typeface="Microsoft YaHei"/>
              <a:ea typeface="Microsoft YaHei"/>
              <a:cs typeface="Arial"/>
            </a:endParaRPr>
          </a:p>
          <a:p>
            <a:endParaRPr lang="zh-TW" altLang="en-US" sz="1200">
              <a:latin typeface="Microsoft YaHei"/>
              <a:ea typeface="Microsoft YaHei"/>
              <a:cs typeface="Arial"/>
            </a:endParaRPr>
          </a:p>
          <a:p>
            <a:r>
              <a:rPr lang="zh-TW" altLang="en-US" sz="1800">
                <a:latin typeface="Microsoft YaHei"/>
                <a:ea typeface="Microsoft YaHei"/>
                <a:cs typeface="Arial"/>
              </a:rPr>
              <a:t>         </a:t>
            </a:r>
            <a:r>
              <a:rPr lang="zh-TW" altLang="en-US" sz="2000" b="1">
                <a:solidFill>
                  <a:schemeClr val="tx2">
                    <a:lumMod val="90000"/>
                    <a:lumOff val="10000"/>
                  </a:schemeClr>
                </a:solidFill>
                <a:latin typeface="Microsoft YaHei"/>
                <a:ea typeface="Microsoft YaHei"/>
                <a:cs typeface="Arial"/>
              </a:rPr>
              <a:t>可數學化為具運輸限制的彈性車間排程問題（</a:t>
            </a:r>
            <a:r>
              <a:rPr lang="en-US" altLang="zh-TW" sz="2000" b="1">
                <a:solidFill>
                  <a:schemeClr val="tx2">
                    <a:lumMod val="90000"/>
                    <a:lumOff val="10000"/>
                  </a:schemeClr>
                </a:solidFill>
                <a:latin typeface="Microsoft YaHei"/>
                <a:ea typeface="Microsoft YaHei"/>
                <a:cs typeface="Arial"/>
              </a:rPr>
              <a:t>FJSPT</a:t>
            </a:r>
            <a:r>
              <a:rPr lang="zh-TW" altLang="en-US" sz="2000" b="1">
                <a:solidFill>
                  <a:schemeClr val="tx2">
                    <a:lumMod val="90000"/>
                    <a:lumOff val="10000"/>
                  </a:schemeClr>
                </a:solidFill>
                <a:latin typeface="Microsoft YaHei"/>
                <a:ea typeface="Microsoft YaHei"/>
                <a:cs typeface="Arial"/>
              </a:rPr>
              <a:t>）  </a:t>
            </a:r>
            <a:r>
              <a:rPr lang="zh-TW" altLang="en-US" sz="1800">
                <a:latin typeface="Microsoft YaHei"/>
                <a:ea typeface="Microsoft YaHei"/>
                <a:cs typeface="Arial"/>
              </a:rPr>
              <a:t>    </a:t>
            </a:r>
            <a:endParaRPr lang="en-US" altLang="zh-TW" sz="1800">
              <a:latin typeface="Microsoft YaHei"/>
              <a:ea typeface="Microsoft YaHei"/>
              <a:cs typeface="Arial"/>
            </a:endParaRPr>
          </a:p>
          <a:p>
            <a:endParaRPr lang="en-US" altLang="zh-TW" sz="1800">
              <a:latin typeface="Microsoft YaHei"/>
              <a:ea typeface="Microsoft YaHei"/>
              <a:cs typeface="Arial"/>
            </a:endParaRPr>
          </a:p>
          <a:p>
            <a:endParaRPr lang="en-US" altLang="zh-TW" sz="1800">
              <a:latin typeface="Microsoft YaHei"/>
              <a:ea typeface="Microsoft YaHei"/>
              <a:cs typeface="Arial"/>
            </a:endParaRPr>
          </a:p>
          <a:p>
            <a:endParaRPr lang="en-US" altLang="zh-TW" sz="1800">
              <a:latin typeface="Microsoft YaHei"/>
              <a:ea typeface="Microsoft YaHei"/>
              <a:cs typeface="Arial"/>
            </a:endParaRPr>
          </a:p>
          <a:p>
            <a:r>
              <a:rPr lang="en-US" sz="2000" b="1" err="1">
                <a:latin typeface="Microsoft YaHei"/>
                <a:ea typeface="Microsoft YaHei"/>
                <a:cs typeface="Arial"/>
              </a:rPr>
              <a:t>然而，由於生產排程的複雜性增加，該問題面臨多項挑戰</a:t>
            </a:r>
            <a:r>
              <a:rPr lang="zh-TW" altLang="en-US" sz="2000" b="1">
                <a:latin typeface="Microsoft YaHei"/>
                <a:ea typeface="Microsoft YaHei"/>
                <a:cs typeface="Arial"/>
              </a:rPr>
              <a:t>。</a:t>
            </a:r>
            <a:endParaRPr lang="en-US" sz="2000" b="1">
              <a:latin typeface="Microsoft YaHei"/>
              <a:ea typeface="Microsoft YaHei"/>
              <a:cs typeface="Arial"/>
            </a:endParaRPr>
          </a:p>
          <a:p>
            <a:endParaRPr lang="zh-TW" altLang="en-US" sz="600" b="1">
              <a:latin typeface="Microsoft YaHei"/>
              <a:ea typeface="Microsoft YaHei"/>
              <a:cs typeface="Arial"/>
            </a:endParaRPr>
          </a:p>
          <a:p>
            <a:pPr marL="285750" indent="-285750">
              <a:lnSpc>
                <a:spcPct val="150000"/>
              </a:lnSpc>
              <a:buFont typeface="Arial"/>
              <a:buChar char="•"/>
            </a:pPr>
            <a:r>
              <a:rPr lang="zh-TW" altLang="en-US" sz="1800">
                <a:latin typeface="Microsoft YaHei"/>
                <a:ea typeface="Microsoft YaHei"/>
                <a:cs typeface="Arial"/>
              </a:rPr>
              <a:t>大多數研究僅專注於FJSP問題,未考慮</a:t>
            </a:r>
            <a:r>
              <a:rPr lang="zh-TW" altLang="en-US" sz="1800" b="1">
                <a:latin typeface="Microsoft YaHei"/>
                <a:ea typeface="Microsoft YaHei"/>
                <a:cs typeface="Arial"/>
              </a:rPr>
              <a:t>運輸資源對排程</a:t>
            </a:r>
            <a:r>
              <a:rPr lang="zh-TW" altLang="en-US" sz="1800">
                <a:latin typeface="Microsoft YaHei"/>
                <a:ea typeface="Microsoft YaHei"/>
                <a:cs typeface="Arial"/>
              </a:rPr>
              <a:t>的影響</a:t>
            </a:r>
          </a:p>
          <a:p>
            <a:pPr marL="285750" indent="-285750">
              <a:lnSpc>
                <a:spcPct val="150000"/>
              </a:lnSpc>
              <a:buFont typeface="Arial"/>
              <a:buChar char="•"/>
            </a:pPr>
            <a:r>
              <a:rPr lang="zh-TW" altLang="en-US" sz="1800">
                <a:latin typeface="Microsoft YaHei"/>
                <a:ea typeface="Microsoft YaHei"/>
                <a:cs typeface="Arial"/>
              </a:rPr>
              <a:t>在涉及運輸資源的FJSPT中,這些方法可能無法滿足更高的</a:t>
            </a:r>
            <a:r>
              <a:rPr lang="zh-TW" altLang="en-US" sz="1800" b="1">
                <a:latin typeface="Microsoft YaHei"/>
                <a:ea typeface="Microsoft YaHei"/>
                <a:cs typeface="Arial"/>
              </a:rPr>
              <a:t>協調需求</a:t>
            </a:r>
          </a:p>
          <a:p>
            <a:endParaRPr lang="en-US" altLang="zh-TW" sz="1800">
              <a:latin typeface="Microsoft YaHei"/>
              <a:ea typeface="Microsoft YaHei"/>
              <a:cs typeface="Arial"/>
            </a:endParaRPr>
          </a:p>
          <a:p>
            <a:pPr algn="ctr"/>
            <a:endParaRPr lang="en-US" altLang="zh-TW" sz="2400" b="1">
              <a:solidFill>
                <a:srgbClr val="000000"/>
              </a:solidFill>
              <a:latin typeface="Arial"/>
              <a:ea typeface="宋体"/>
              <a:cs typeface="Arial"/>
            </a:endParaRPr>
          </a:p>
        </p:txBody>
      </p:sp>
      <p:sp>
        <p:nvSpPr>
          <p:cNvPr id="7" name="箭號: 向右 6">
            <a:extLst>
              <a:ext uri="{FF2B5EF4-FFF2-40B4-BE49-F238E27FC236}">
                <a16:creationId xmlns:a16="http://schemas.microsoft.com/office/drawing/2014/main" id="{56A8428A-619F-A2D4-2E01-B09B3B90F579}"/>
              </a:ext>
            </a:extLst>
          </p:cNvPr>
          <p:cNvSpPr/>
          <p:nvPr/>
        </p:nvSpPr>
        <p:spPr>
          <a:xfrm>
            <a:off x="1149005" y="2336403"/>
            <a:ext cx="413337" cy="3341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46034773-C132-A664-EC0D-BBC0C57CF85D}"/>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6</a:t>
            </a:fld>
            <a:endParaRPr lang="zh-TW" altLang="en-US"/>
          </a:p>
        </p:txBody>
      </p:sp>
    </p:spTree>
    <p:extLst>
      <p:ext uri="{BB962C8B-B14F-4D97-AF65-F5344CB8AC3E}">
        <p14:creationId xmlns:p14="http://schemas.microsoft.com/office/powerpoint/2010/main" val="1232392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059DE52E-56DA-09DC-4183-5C7D2A516A01}"/>
              </a:ext>
            </a:extLst>
          </p:cNvPr>
          <p:cNvGrpSpPr/>
          <p:nvPr/>
        </p:nvGrpSpPr>
        <p:grpSpPr>
          <a:xfrm>
            <a:off x="969499" y="319944"/>
            <a:ext cx="9874963" cy="670660"/>
            <a:chOff x="938970" y="1820130"/>
            <a:chExt cx="4287786" cy="679158"/>
          </a:xfrm>
        </p:grpSpPr>
        <p:grpSp>
          <p:nvGrpSpPr>
            <p:cNvPr id="3" name="组合 2">
              <a:extLst>
                <a:ext uri="{FF2B5EF4-FFF2-40B4-BE49-F238E27FC236}">
                  <a16:creationId xmlns:a16="http://schemas.microsoft.com/office/drawing/2014/main" id="{5EF9E3E2-F41A-996C-0A2B-B0B5C54DEAEF}"/>
                </a:ext>
              </a:extLst>
            </p:cNvPr>
            <p:cNvGrpSpPr/>
            <p:nvPr/>
          </p:nvGrpSpPr>
          <p:grpSpPr>
            <a:xfrm>
              <a:off x="938970" y="1820130"/>
              <a:ext cx="3351080" cy="679158"/>
              <a:chOff x="1971675" y="1477914"/>
              <a:chExt cx="5299780" cy="1521405"/>
            </a:xfrm>
          </p:grpSpPr>
          <p:sp>
            <p:nvSpPr>
              <p:cNvPr id="27" name="矩形 26">
                <a:extLst>
                  <a:ext uri="{FF2B5EF4-FFF2-40B4-BE49-F238E27FC236}">
                    <a16:creationId xmlns:a16="http://schemas.microsoft.com/office/drawing/2014/main" id="{9D86CBF1-527F-67A4-5963-8DCB658EDD67}"/>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6" name="矩形 25">
                <a:extLst>
                  <a:ext uri="{FF2B5EF4-FFF2-40B4-BE49-F238E27FC236}">
                    <a16:creationId xmlns:a16="http://schemas.microsoft.com/office/drawing/2014/main" id="{BB42922E-E027-7CC3-FCAE-8D13625E88C0}"/>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42" name="文本框 41">
              <a:extLst>
                <a:ext uri="{FF2B5EF4-FFF2-40B4-BE49-F238E27FC236}">
                  <a16:creationId xmlns:a16="http://schemas.microsoft.com/office/drawing/2014/main" id="{D4D1F0B2-1A05-7DAA-8D01-DCA935A17414}"/>
                </a:ext>
              </a:extLst>
            </p:cNvPr>
            <p:cNvSpPr txBox="1"/>
            <p:nvPr/>
          </p:nvSpPr>
          <p:spPr>
            <a:xfrm>
              <a:off x="1027952" y="1820130"/>
              <a:ext cx="4198804" cy="592185"/>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en-US" altLang="zh-TW" sz="3200" b="1">
                  <a:latin typeface="Calibri"/>
                  <a:ea typeface="微软雅黑"/>
                  <a:cs typeface="Calibri"/>
                </a:rPr>
                <a:t>Introduce a HGS method</a:t>
              </a:r>
              <a:endParaRPr lang="en-US" altLang="zh-TW" sz="3200" b="1">
                <a:effectLst/>
                <a:latin typeface="Calibri"/>
                <a:ea typeface="微软雅黑"/>
                <a:cs typeface="Calibri"/>
              </a:endParaRPr>
            </a:p>
          </p:txBody>
        </p:sp>
      </p:grpSp>
      <p:sp>
        <p:nvSpPr>
          <p:cNvPr id="106" name="文本框 105">
            <a:extLst>
              <a:ext uri="{FF2B5EF4-FFF2-40B4-BE49-F238E27FC236}">
                <a16:creationId xmlns:a16="http://schemas.microsoft.com/office/drawing/2014/main" id="{9523E882-9015-5FA1-B02E-9697F500B283}"/>
              </a:ext>
            </a:extLst>
          </p:cNvPr>
          <p:cNvSpPr txBox="1"/>
          <p:nvPr/>
        </p:nvSpPr>
        <p:spPr>
          <a:xfrm>
            <a:off x="964621" y="1532310"/>
            <a:ext cx="10464637" cy="4678204"/>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r>
              <a:rPr lang="en-US" sz="2400" err="1">
                <a:solidFill>
                  <a:schemeClr val="tx2">
                    <a:lumMod val="90000"/>
                    <a:lumOff val="10000"/>
                  </a:schemeClr>
                </a:solidFill>
                <a:latin typeface="Arial"/>
                <a:ea typeface="宋体"/>
                <a:cs typeface="Arial"/>
              </a:rPr>
              <a:t>近期基於深度強化學習</a:t>
            </a:r>
            <a:r>
              <a:rPr lang="en-US" sz="2400" b="1" err="1">
                <a:solidFill>
                  <a:schemeClr val="tx2">
                    <a:lumMod val="90000"/>
                    <a:lumOff val="10000"/>
                  </a:schemeClr>
                </a:solidFill>
                <a:latin typeface="Arial"/>
                <a:ea typeface="宋体"/>
                <a:cs typeface="Arial"/>
              </a:rPr>
              <a:t>（Deep</a:t>
            </a:r>
            <a:r>
              <a:rPr lang="en-US" sz="2400" b="1">
                <a:solidFill>
                  <a:schemeClr val="tx2">
                    <a:lumMod val="90000"/>
                    <a:lumOff val="10000"/>
                  </a:schemeClr>
                </a:solidFill>
                <a:latin typeface="Arial"/>
                <a:ea typeface="宋体"/>
                <a:cs typeface="Arial"/>
              </a:rPr>
              <a:t> Reinforcement </a:t>
            </a:r>
            <a:r>
              <a:rPr lang="en-US" sz="2400" b="1" err="1">
                <a:solidFill>
                  <a:schemeClr val="tx2">
                    <a:lumMod val="90000"/>
                    <a:lumOff val="10000"/>
                  </a:schemeClr>
                </a:solidFill>
                <a:latin typeface="Arial"/>
                <a:ea typeface="宋体"/>
                <a:cs typeface="Arial"/>
              </a:rPr>
              <a:t>Learning,DRL</a:t>
            </a:r>
            <a:r>
              <a:rPr lang="en-US" sz="2400" b="1">
                <a:solidFill>
                  <a:schemeClr val="tx2">
                    <a:lumMod val="90000"/>
                    <a:lumOff val="10000"/>
                  </a:schemeClr>
                </a:solidFill>
                <a:latin typeface="Arial"/>
                <a:ea typeface="宋体"/>
                <a:cs typeface="Arial"/>
              </a:rPr>
              <a:t>) </a:t>
            </a:r>
            <a:r>
              <a:rPr lang="zh-TW" altLang="en-US" sz="2400" b="1">
                <a:solidFill>
                  <a:schemeClr val="tx2">
                    <a:lumMod val="90000"/>
                    <a:lumOff val="10000"/>
                  </a:schemeClr>
                </a:solidFill>
                <a:latin typeface="Arial"/>
                <a:ea typeface="宋体"/>
                <a:cs typeface="Arial"/>
              </a:rPr>
              <a:t>的</a:t>
            </a:r>
            <a:r>
              <a:rPr lang="en-US" sz="2400" b="1">
                <a:solidFill>
                  <a:schemeClr val="tx2">
                    <a:lumMod val="90000"/>
                    <a:lumOff val="10000"/>
                  </a:schemeClr>
                </a:solidFill>
                <a:latin typeface="Arial"/>
                <a:ea typeface="宋体"/>
                <a:cs typeface="Arial"/>
              </a:rPr>
              <a:t>FJSPT</a:t>
            </a:r>
            <a:r>
              <a:rPr lang="zh-TW" altLang="en-US" sz="2400">
                <a:solidFill>
                  <a:schemeClr val="tx2">
                    <a:lumMod val="90000"/>
                    <a:lumOff val="10000"/>
                  </a:schemeClr>
                </a:solidFill>
                <a:latin typeface="Arial"/>
                <a:ea typeface="宋体"/>
                <a:cs typeface="Arial"/>
              </a:rPr>
              <a:t>方法面臨</a:t>
            </a:r>
            <a:r>
              <a:rPr lang="zh-TW" altLang="en-US" sz="2400" b="1">
                <a:solidFill>
                  <a:schemeClr val="tx2">
                    <a:lumMod val="90000"/>
                    <a:lumOff val="10000"/>
                  </a:schemeClr>
                </a:solidFill>
                <a:latin typeface="Arial"/>
                <a:ea typeface="宋体"/>
                <a:cs typeface="Arial"/>
              </a:rPr>
              <a:t>規模泛化挑戰 </a:t>
            </a:r>
            <a:r>
              <a:rPr lang="zh-TW" altLang="en-US" sz="2400">
                <a:solidFill>
                  <a:schemeClr val="tx2">
                    <a:lumMod val="90000"/>
                    <a:lumOff val="10000"/>
                  </a:schemeClr>
                </a:solidFill>
                <a:latin typeface="Arial"/>
                <a:ea typeface="宋体"/>
                <a:cs typeface="Arial"/>
              </a:rPr>
              <a:t>     </a:t>
            </a:r>
            <a:endParaRPr lang="en-US" altLang="zh-TW" sz="2400" b="1">
              <a:solidFill>
                <a:schemeClr val="tx2">
                  <a:lumMod val="90000"/>
                  <a:lumOff val="10000"/>
                </a:schemeClr>
              </a:solidFill>
              <a:ea typeface="宋体"/>
              <a:cs typeface="Arial" panose="020B0604020202020204" pitchFamily="34" charset="0"/>
            </a:endParaRPr>
          </a:p>
          <a:p>
            <a:endParaRPr lang="en-US" altLang="zh-TW" sz="2400">
              <a:ea typeface="宋体"/>
              <a:cs typeface="Arial" panose="020B0604020202020204" pitchFamily="34" charset="0"/>
            </a:endParaRPr>
          </a:p>
          <a:p>
            <a:endParaRPr lang="en-US" altLang="zh-TW" sz="2400">
              <a:latin typeface="Arial"/>
              <a:ea typeface="宋体"/>
              <a:cs typeface="Arial"/>
            </a:endParaRPr>
          </a:p>
          <a:p>
            <a:endParaRPr lang="en-US" altLang="zh-TW" sz="2400">
              <a:latin typeface="Arial"/>
              <a:ea typeface="宋体"/>
              <a:cs typeface="Arial"/>
            </a:endParaRPr>
          </a:p>
          <a:p>
            <a:pPr algn="ctr"/>
            <a:r>
              <a:rPr lang="en-US" altLang="zh-TW" sz="2400" b="1" err="1">
                <a:latin typeface="Arial"/>
                <a:ea typeface="宋体"/>
                <a:cs typeface="Arial"/>
              </a:rPr>
              <a:t>基於圖的DRL,稱為異構圖排程器</a:t>
            </a:r>
            <a:r>
              <a:rPr lang="en-US" altLang="zh-TW" sz="2400" b="1">
                <a:latin typeface="Arial"/>
                <a:ea typeface="宋体"/>
                <a:cs typeface="Arial"/>
              </a:rPr>
              <a:t>(Heterogenous Graph </a:t>
            </a:r>
            <a:r>
              <a:rPr lang="en-US" altLang="zh-TW" sz="2400" b="1" err="1">
                <a:latin typeface="Arial"/>
                <a:ea typeface="宋体"/>
                <a:cs typeface="Arial"/>
              </a:rPr>
              <a:t>Scheduler,HGS</a:t>
            </a:r>
            <a:r>
              <a:rPr lang="en-US" altLang="zh-TW" sz="2400" b="1">
                <a:latin typeface="Arial"/>
                <a:ea typeface="宋体"/>
                <a:cs typeface="Arial"/>
              </a:rPr>
              <a:t>)</a:t>
            </a:r>
          </a:p>
          <a:p>
            <a:pPr algn="ctr"/>
            <a:endParaRPr lang="en-US" altLang="zh-TW" sz="1000" b="1">
              <a:latin typeface="Arial"/>
              <a:ea typeface="宋体"/>
              <a:cs typeface="Arial"/>
            </a:endParaRPr>
          </a:p>
          <a:p>
            <a:r>
              <a:rPr lang="en-US" sz="2400" err="1">
                <a:latin typeface="Arial"/>
                <a:ea typeface="宋体"/>
                <a:cs typeface="Arial"/>
              </a:rPr>
              <a:t>利用局部提取的操作、機器和車輛節點之間的關係知識，並採用圖結構化的決策框架來降低編碼複雜性並提升規模泛化能力</a:t>
            </a:r>
            <a:r>
              <a:rPr lang="en-US" sz="2400">
                <a:latin typeface="Arial"/>
                <a:ea typeface="宋体"/>
                <a:cs typeface="Arial"/>
              </a:rPr>
              <a:t>。</a:t>
            </a:r>
          </a:p>
          <a:p>
            <a:r>
              <a:rPr lang="en-US" sz="2000" b="1">
                <a:latin typeface="Microsoft YaHei"/>
                <a:ea typeface="Microsoft YaHei"/>
                <a:cs typeface="Arial"/>
              </a:rPr>
              <a:t>HGS</a:t>
            </a:r>
            <a:r>
              <a:rPr lang="zh-TW" altLang="en-US" sz="2000" b="1">
                <a:latin typeface="Microsoft YaHei"/>
                <a:ea typeface="Microsoft YaHei"/>
                <a:cs typeface="Arial"/>
              </a:rPr>
              <a:t>分為三大部分:異構圖結構.編碼器.解碼器</a:t>
            </a:r>
            <a:endParaRPr lang="en-US" sz="2000" b="1">
              <a:latin typeface="Microsoft YaHei"/>
              <a:ea typeface="Microsoft YaHei"/>
              <a:cs typeface="Arial"/>
            </a:endParaRPr>
          </a:p>
          <a:p>
            <a:endParaRPr lang="en-US" sz="2000" b="1">
              <a:solidFill>
                <a:schemeClr val="tx2">
                  <a:lumMod val="90000"/>
                  <a:lumOff val="10000"/>
                </a:schemeClr>
              </a:solidFill>
              <a:latin typeface="Microsoft YaHei"/>
              <a:ea typeface="Microsoft YaHei"/>
              <a:cs typeface="Arial"/>
            </a:endParaRPr>
          </a:p>
          <a:p>
            <a:endParaRPr lang="en-US" sz="2000" b="1">
              <a:solidFill>
                <a:schemeClr val="tx2">
                  <a:lumMod val="90000"/>
                  <a:lumOff val="10000"/>
                </a:schemeClr>
              </a:solidFill>
              <a:latin typeface="Microsoft YaHei"/>
              <a:ea typeface="Microsoft YaHei"/>
              <a:cs typeface="Arial"/>
            </a:endParaRPr>
          </a:p>
          <a:p>
            <a:r>
              <a:rPr lang="en-US" sz="1400" b="1">
                <a:solidFill>
                  <a:schemeClr val="tx2">
                    <a:lumMod val="90000"/>
                    <a:lumOff val="10000"/>
                  </a:schemeClr>
                </a:solidFill>
                <a:latin typeface="Microsoft YaHei"/>
                <a:ea typeface="Microsoft YaHei"/>
                <a:cs typeface="Arial"/>
              </a:rPr>
              <a:t>*</a:t>
            </a:r>
            <a:r>
              <a:rPr lang="zh-TW" altLang="en-US" sz="1400" b="1">
                <a:solidFill>
                  <a:schemeClr val="tx2">
                    <a:lumMod val="90000"/>
                    <a:lumOff val="10000"/>
                  </a:schemeClr>
                </a:solidFill>
                <a:latin typeface="Microsoft YaHei"/>
                <a:ea typeface="Microsoft YaHei"/>
                <a:cs typeface="Arial"/>
              </a:rPr>
              <a:t>在基於圖的DRL中,問題被建構為圖結構(Graph)</a:t>
            </a:r>
            <a:endParaRPr lang="en-US" altLang="zh-TW" sz="1400">
              <a:solidFill>
                <a:schemeClr val="tx2">
                  <a:lumMod val="90000"/>
                  <a:lumOff val="10000"/>
                </a:schemeClr>
              </a:solidFill>
              <a:latin typeface="Arial"/>
              <a:ea typeface="宋体"/>
              <a:cs typeface="Arial"/>
            </a:endParaRPr>
          </a:p>
          <a:p>
            <a:r>
              <a:rPr lang="zh-TW" altLang="en-US" sz="1400" b="1">
                <a:solidFill>
                  <a:schemeClr val="tx2">
                    <a:lumMod val="90000"/>
                    <a:lumOff val="10000"/>
                  </a:schemeClr>
                </a:solidFill>
                <a:latin typeface="Microsoft YaHei"/>
                <a:ea typeface="Microsoft YaHei"/>
                <a:cs typeface="Arial"/>
              </a:rPr>
              <a:t>每個結點代表系統中的一個元素(eg：操作.機器.車輛),邊代表結點之間的關係(eg:加工.運輸時間)</a:t>
            </a:r>
            <a:endParaRPr lang="en-US" altLang="zh-TW" sz="1400">
              <a:solidFill>
                <a:schemeClr val="tx2">
                  <a:lumMod val="90000"/>
                  <a:lumOff val="10000"/>
                </a:schemeClr>
              </a:solidFill>
              <a:latin typeface="Arial"/>
              <a:ea typeface="宋体"/>
              <a:cs typeface="Arial"/>
            </a:endParaRPr>
          </a:p>
        </p:txBody>
      </p:sp>
      <p:sp>
        <p:nvSpPr>
          <p:cNvPr id="4" name="箭號: 向下 3">
            <a:extLst>
              <a:ext uri="{FF2B5EF4-FFF2-40B4-BE49-F238E27FC236}">
                <a16:creationId xmlns:a16="http://schemas.microsoft.com/office/drawing/2014/main" id="{678FA9F2-557A-05FB-D575-8689C3561712}"/>
              </a:ext>
            </a:extLst>
          </p:cNvPr>
          <p:cNvSpPr/>
          <p:nvPr/>
        </p:nvSpPr>
        <p:spPr>
          <a:xfrm>
            <a:off x="5590939" y="2384194"/>
            <a:ext cx="773126" cy="919198"/>
          </a:xfrm>
          <a:prstGeom prst="downArrow">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153D64"/>
              </a:solidFill>
            </a:endParaRPr>
          </a:p>
        </p:txBody>
      </p:sp>
      <p:sp>
        <p:nvSpPr>
          <p:cNvPr id="5" name="文字方塊 4">
            <a:extLst>
              <a:ext uri="{FF2B5EF4-FFF2-40B4-BE49-F238E27FC236}">
                <a16:creationId xmlns:a16="http://schemas.microsoft.com/office/drawing/2014/main" id="{851EAA1F-D5E6-2C57-8735-75D98FB8149E}"/>
              </a:ext>
            </a:extLst>
          </p:cNvPr>
          <p:cNvSpPr txBox="1"/>
          <p:nvPr/>
        </p:nvSpPr>
        <p:spPr>
          <a:xfrm>
            <a:off x="6526510" y="2378711"/>
            <a:ext cx="53177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000" b="1">
                <a:solidFill>
                  <a:schemeClr val="tx2">
                    <a:lumMod val="90000"/>
                    <a:lumOff val="10000"/>
                  </a:schemeClr>
                </a:solidFill>
                <a:ea typeface="新細明體"/>
              </a:rPr>
              <a:t>提出</a:t>
            </a:r>
          </a:p>
        </p:txBody>
      </p:sp>
      <p:sp>
        <p:nvSpPr>
          <p:cNvPr id="2" name="投影片編號版面配置區 1">
            <a:extLst>
              <a:ext uri="{FF2B5EF4-FFF2-40B4-BE49-F238E27FC236}">
                <a16:creationId xmlns:a16="http://schemas.microsoft.com/office/drawing/2014/main" id="{3866E326-B49E-8239-3EBA-96C7D5930A64}"/>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7</a:t>
            </a:fld>
            <a:endParaRPr lang="zh-TW" altLang="en-US"/>
          </a:p>
        </p:txBody>
      </p:sp>
    </p:spTree>
    <p:extLst>
      <p:ext uri="{BB962C8B-B14F-4D97-AF65-F5344CB8AC3E}">
        <p14:creationId xmlns:p14="http://schemas.microsoft.com/office/powerpoint/2010/main" val="299765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059DE52E-56DA-09DC-4183-5C7D2A516A01}"/>
              </a:ext>
            </a:extLst>
          </p:cNvPr>
          <p:cNvGrpSpPr/>
          <p:nvPr/>
        </p:nvGrpSpPr>
        <p:grpSpPr>
          <a:xfrm>
            <a:off x="969499" y="319944"/>
            <a:ext cx="9874963" cy="670660"/>
            <a:chOff x="938970" y="1820130"/>
            <a:chExt cx="4287786" cy="679158"/>
          </a:xfrm>
        </p:grpSpPr>
        <p:grpSp>
          <p:nvGrpSpPr>
            <p:cNvPr id="3" name="组合 2">
              <a:extLst>
                <a:ext uri="{FF2B5EF4-FFF2-40B4-BE49-F238E27FC236}">
                  <a16:creationId xmlns:a16="http://schemas.microsoft.com/office/drawing/2014/main" id="{5EF9E3E2-F41A-996C-0A2B-B0B5C54DEAEF}"/>
                </a:ext>
              </a:extLst>
            </p:cNvPr>
            <p:cNvGrpSpPr/>
            <p:nvPr/>
          </p:nvGrpSpPr>
          <p:grpSpPr>
            <a:xfrm>
              <a:off x="938970" y="1820130"/>
              <a:ext cx="3351080" cy="679158"/>
              <a:chOff x="1971675" y="1477914"/>
              <a:chExt cx="5299780" cy="1521405"/>
            </a:xfrm>
          </p:grpSpPr>
          <p:sp>
            <p:nvSpPr>
              <p:cNvPr id="27" name="矩形 26">
                <a:extLst>
                  <a:ext uri="{FF2B5EF4-FFF2-40B4-BE49-F238E27FC236}">
                    <a16:creationId xmlns:a16="http://schemas.microsoft.com/office/drawing/2014/main" id="{9D86CBF1-527F-67A4-5963-8DCB658EDD67}"/>
                  </a:ext>
                </a:extLst>
              </p:cNvPr>
              <p:cNvSpPr/>
              <p:nvPr/>
            </p:nvSpPr>
            <p:spPr>
              <a:xfrm>
                <a:off x="2061280" y="1646768"/>
                <a:ext cx="5210175" cy="1352551"/>
              </a:xfrm>
              <a:prstGeom prst="rect">
                <a:avLst/>
              </a:prstGeom>
              <a:noFill/>
              <a:ln w="12700">
                <a:solidFill>
                  <a:schemeClr val="accent1">
                    <a:shade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sp>
            <p:nvSpPr>
              <p:cNvPr id="26" name="矩形 25">
                <a:extLst>
                  <a:ext uri="{FF2B5EF4-FFF2-40B4-BE49-F238E27FC236}">
                    <a16:creationId xmlns:a16="http://schemas.microsoft.com/office/drawing/2014/main" id="{BB42922E-E027-7CC3-FCAE-8D13625E88C0}"/>
                  </a:ext>
                </a:extLst>
              </p:cNvPr>
              <p:cNvSpPr/>
              <p:nvPr/>
            </p:nvSpPr>
            <p:spPr>
              <a:xfrm>
                <a:off x="1971675" y="1477914"/>
                <a:ext cx="5210175" cy="1352550"/>
              </a:xfrm>
              <a:prstGeom prst="rect">
                <a:avLst/>
              </a:prstGeom>
              <a:blipFill dpi="0" rotWithShape="1">
                <a:blip r:embed="rId3"/>
                <a:srcRect/>
                <a:tile tx="0" ty="0" sx="100000" sy="100000" flip="none" algn="tl"/>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lgn="ctr"/>
                <a:endParaRPr lang="zh-CN" altLang="en-US" sz="2311">
                  <a:latin typeface="HarmonyOS Sans SC" panose="00000500000000000000" pitchFamily="2" charset="-122"/>
                  <a:sym typeface="HarmonyOS Sans SC" panose="00000500000000000000" pitchFamily="2" charset="-122"/>
                </a:endParaRPr>
              </a:p>
            </p:txBody>
          </p:sp>
        </p:grpSp>
        <p:sp>
          <p:nvSpPr>
            <p:cNvPr id="42" name="文本框 41">
              <a:extLst>
                <a:ext uri="{FF2B5EF4-FFF2-40B4-BE49-F238E27FC236}">
                  <a16:creationId xmlns:a16="http://schemas.microsoft.com/office/drawing/2014/main" id="{D4D1F0B2-1A05-7DAA-8D01-DCA935A17414}"/>
                </a:ext>
              </a:extLst>
            </p:cNvPr>
            <p:cNvSpPr txBox="1"/>
            <p:nvPr/>
          </p:nvSpPr>
          <p:spPr>
            <a:xfrm>
              <a:off x="1027952" y="1820130"/>
              <a:ext cx="4198804" cy="592185"/>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en-US" altLang="zh-TW" sz="3200" b="1">
                  <a:latin typeface="Calibri"/>
                  <a:ea typeface="微软雅黑"/>
                  <a:cs typeface="Calibri"/>
                </a:rPr>
                <a:t>Optimization goal</a:t>
              </a:r>
              <a:endParaRPr lang="en-US" altLang="zh-TW" sz="3200" b="1">
                <a:effectLst/>
                <a:latin typeface="Calibri"/>
                <a:ea typeface="微软雅黑"/>
                <a:cs typeface="Calibri"/>
              </a:endParaRPr>
            </a:p>
          </p:txBody>
        </p:sp>
      </p:grpSp>
      <p:sp>
        <p:nvSpPr>
          <p:cNvPr id="106" name="文本框 105">
            <a:extLst>
              <a:ext uri="{FF2B5EF4-FFF2-40B4-BE49-F238E27FC236}">
                <a16:creationId xmlns:a16="http://schemas.microsoft.com/office/drawing/2014/main" id="{9523E882-9015-5FA1-B02E-9697F500B283}"/>
              </a:ext>
            </a:extLst>
          </p:cNvPr>
          <p:cNvSpPr txBox="1"/>
          <p:nvPr/>
        </p:nvSpPr>
        <p:spPr>
          <a:xfrm>
            <a:off x="950244" y="1862989"/>
            <a:ext cx="10292109" cy="3139321"/>
          </a:xfrm>
          <a:prstGeom prst="rect">
            <a:avLst/>
          </a:prstGeom>
          <a:noFill/>
        </p:spPr>
        <p:txBody>
          <a:bodyPr wrap="square" lIns="91440" tIns="45720" rIns="91440" bIns="45720" anchor="t">
            <a:spAutoFit/>
          </a:bodyPr>
          <a:lstStyle>
            <a:defPPr>
              <a:defRPr lang="zh-CN"/>
            </a:defPPr>
            <a:lvl1pPr marL="0" lvl="0" indent="0"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1pPr>
            <a:lvl2pPr marL="457189" lvl="1" indent="152396"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2pPr>
            <a:lvl3pPr marL="914377" lvl="2" indent="304792"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3pPr>
            <a:lvl4pPr marL="1371566" lvl="3" indent="457189"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4pPr>
            <a:lvl5pPr marL="1828754" lvl="4"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5pPr>
            <a:lvl6pPr marL="3047924" lvl="5"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6pPr>
            <a:lvl7pPr marL="3657509" lvl="6"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7pPr>
            <a:lvl8pPr marL="4267093" lvl="7"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8pPr>
            <a:lvl9pPr marL="4876678" lvl="8" indent="609585" algn="l" defTabSz="914377" rtl="0" eaLnBrk="0" fontAlgn="base" latinLnBrk="0" hangingPunct="0">
              <a:lnSpc>
                <a:spcPct val="100000"/>
              </a:lnSpc>
              <a:spcBef>
                <a:spcPct val="0"/>
              </a:spcBef>
              <a:spcAft>
                <a:spcPct val="0"/>
              </a:spcAft>
              <a:buNone/>
              <a:defRPr sz="1733" b="0" i="0" u="none" kern="1200" baseline="0">
                <a:solidFill>
                  <a:schemeClr val="tx1"/>
                </a:solidFill>
                <a:latin typeface="Arial" panose="020B0604020202020204" pitchFamily="34" charset="0"/>
                <a:ea typeface="微软雅黑" panose="020B0503020204020204" pitchFamily="34" charset="-122"/>
                <a:cs typeface="+mn-cs"/>
              </a:defRPr>
            </a:lvl9pPr>
          </a:lstStyle>
          <a:p>
            <a:r>
              <a:rPr lang="zh-TW" altLang="en-US" sz="1800">
                <a:latin typeface="Microsoft YaHei"/>
                <a:ea typeface="Microsoft YaHei"/>
                <a:cs typeface="Arial"/>
              </a:rPr>
              <a:t>  </a:t>
            </a:r>
            <a:endParaRPr lang="en-US" altLang="zh-TW" sz="1800">
              <a:latin typeface="Microsoft YaHei"/>
              <a:ea typeface="Microsoft YaHei"/>
              <a:cs typeface="Arial"/>
            </a:endParaRPr>
          </a:p>
          <a:p>
            <a:endParaRPr lang="en-US" altLang="zh-TW" sz="1800">
              <a:latin typeface="Microsoft YaHei"/>
              <a:ea typeface="Microsoft YaHei"/>
              <a:cs typeface="Arial"/>
            </a:endParaRPr>
          </a:p>
          <a:p>
            <a:pPr algn="ctr"/>
            <a:endParaRPr lang="en-US" altLang="zh-TW" sz="2400">
              <a:latin typeface="Microsoft YaHei"/>
              <a:ea typeface="Microsoft YaHei"/>
              <a:cs typeface="Arial"/>
            </a:endParaRPr>
          </a:p>
          <a:p>
            <a:pPr>
              <a:lnSpc>
                <a:spcPct val="200000"/>
              </a:lnSpc>
            </a:pPr>
            <a:r>
              <a:rPr lang="en-US" altLang="zh-TW" sz="2400" err="1">
                <a:solidFill>
                  <a:schemeClr val="tx2">
                    <a:lumMod val="90000"/>
                    <a:lumOff val="10000"/>
                  </a:schemeClr>
                </a:solidFill>
                <a:latin typeface="Microsoft YaHei"/>
                <a:ea typeface="Microsoft YaHei"/>
                <a:cs typeface="Arial"/>
              </a:rPr>
              <a:t>將</a:t>
            </a:r>
            <a:r>
              <a:rPr lang="en-US" altLang="zh-TW" sz="2400" b="1" err="1">
                <a:solidFill>
                  <a:schemeClr val="tx2">
                    <a:lumMod val="90000"/>
                    <a:lumOff val="10000"/>
                  </a:schemeClr>
                </a:solidFill>
                <a:latin typeface="Microsoft YaHei"/>
                <a:ea typeface="Microsoft YaHei"/>
                <a:cs typeface="Arial"/>
              </a:rPr>
              <a:t>運輸資源</a:t>
            </a:r>
            <a:r>
              <a:rPr lang="en-US" altLang="zh-TW" sz="2400" err="1">
                <a:solidFill>
                  <a:schemeClr val="tx2">
                    <a:lumMod val="90000"/>
                    <a:lumOff val="10000"/>
                  </a:schemeClr>
                </a:solidFill>
                <a:latin typeface="Microsoft YaHei"/>
                <a:ea typeface="Microsoft YaHei"/>
                <a:cs typeface="Arial"/>
              </a:rPr>
              <a:t>加到排程裡,且將</a:t>
            </a:r>
            <a:r>
              <a:rPr lang="zh-TW" altLang="en-US" sz="2400">
                <a:solidFill>
                  <a:schemeClr val="tx2">
                    <a:lumMod val="90000"/>
                    <a:lumOff val="10000"/>
                  </a:schemeClr>
                </a:solidFill>
                <a:latin typeface="Microsoft YaHei"/>
                <a:ea typeface="Microsoft YaHei"/>
                <a:cs typeface="Arial"/>
              </a:rPr>
              <a:t>操作分配到兼容的機器,並選擇運輸工具進行運輸,同時確定</a:t>
            </a:r>
            <a:r>
              <a:rPr lang="zh-TW" altLang="en-US" sz="2400" b="1">
                <a:solidFill>
                  <a:schemeClr val="tx2">
                    <a:lumMod val="90000"/>
                    <a:lumOff val="10000"/>
                  </a:schemeClr>
                </a:solidFill>
                <a:latin typeface="Microsoft YaHei"/>
                <a:ea typeface="Microsoft YaHei"/>
                <a:cs typeface="Arial"/>
              </a:rPr>
              <a:t>操作-機器-運輸工具</a:t>
            </a:r>
            <a:r>
              <a:rPr lang="zh-TW" altLang="en-US" sz="2400">
                <a:solidFill>
                  <a:schemeClr val="tx2">
                    <a:lumMod val="90000"/>
                    <a:lumOff val="10000"/>
                  </a:schemeClr>
                </a:solidFill>
                <a:latin typeface="Microsoft YaHei"/>
                <a:ea typeface="Microsoft YaHei"/>
                <a:cs typeface="Arial"/>
              </a:rPr>
              <a:t>的順序,以</a:t>
            </a:r>
            <a:r>
              <a:rPr lang="zh-TW" altLang="en-US" sz="2400" b="1">
                <a:solidFill>
                  <a:schemeClr val="tx2">
                    <a:lumMod val="90000"/>
                    <a:lumOff val="10000"/>
                  </a:schemeClr>
                </a:solidFill>
                <a:latin typeface="Microsoft YaHei"/>
                <a:ea typeface="Microsoft YaHei"/>
                <a:cs typeface="Arial"/>
              </a:rPr>
              <a:t>最小化完工時間(Makespan)</a:t>
            </a:r>
            <a:endParaRPr lang="en-US" altLang="zh-TW" sz="2400" b="1">
              <a:solidFill>
                <a:schemeClr val="tx2">
                  <a:lumMod val="90000"/>
                  <a:lumOff val="10000"/>
                </a:schemeClr>
              </a:solidFill>
              <a:latin typeface="Microsoft YaHei"/>
              <a:ea typeface="Microsoft YaHei"/>
              <a:cs typeface="Arial"/>
            </a:endParaRPr>
          </a:p>
          <a:p>
            <a:endParaRPr lang="en-US" altLang="zh-TW" sz="1800">
              <a:latin typeface="Microsoft YaHei"/>
              <a:ea typeface="Microsoft YaHei"/>
              <a:cs typeface="Arial"/>
            </a:endParaRPr>
          </a:p>
          <a:p>
            <a:pPr algn="ctr"/>
            <a:endParaRPr lang="en-US" altLang="zh-TW" sz="2400" b="1">
              <a:solidFill>
                <a:srgbClr val="000000"/>
              </a:solidFill>
              <a:latin typeface="Arial"/>
              <a:ea typeface="宋体"/>
              <a:cs typeface="Arial"/>
            </a:endParaRPr>
          </a:p>
        </p:txBody>
      </p:sp>
      <p:sp>
        <p:nvSpPr>
          <p:cNvPr id="2" name="投影片編號版面配置區 1">
            <a:extLst>
              <a:ext uri="{FF2B5EF4-FFF2-40B4-BE49-F238E27FC236}">
                <a16:creationId xmlns:a16="http://schemas.microsoft.com/office/drawing/2014/main" id="{B25A3387-3197-DF7E-B0BC-6A68E8496696}"/>
              </a:ext>
            </a:extLst>
          </p:cNvPr>
          <p:cNvSpPr>
            <a:spLocks noGrp="1"/>
          </p:cNvSpPr>
          <p:nvPr>
            <p:ph type="sldNum" sz="quarter" idx="12"/>
          </p:nvPr>
        </p:nvSpPr>
        <p:spPr>
          <a:xfrm>
            <a:off x="9321800" y="127000"/>
            <a:ext cx="2743200" cy="365125"/>
          </a:xfrm>
        </p:spPr>
        <p:txBody>
          <a:bodyPr/>
          <a:lstStyle/>
          <a:p>
            <a:pPr marL="0" marR="0" lvl="0" indent="0" algn="r" defTabSz="914377"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defRPr/>
              </a:pPr>
              <a:t>8</a:t>
            </a:fld>
            <a:endParaRPr lang="zh-TW" altLang="en-US"/>
          </a:p>
        </p:txBody>
      </p:sp>
    </p:spTree>
    <p:extLst>
      <p:ext uri="{BB962C8B-B14F-4D97-AF65-F5344CB8AC3E}">
        <p14:creationId xmlns:p14="http://schemas.microsoft.com/office/powerpoint/2010/main" val="42282353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TotalTime>
  <Words>4622</Words>
  <Application>Microsoft Macintosh PowerPoint</Application>
  <PresentationFormat>寬螢幕</PresentationFormat>
  <Paragraphs>447</Paragraphs>
  <Slides>37</Slides>
  <Notes>30</Notes>
  <HiddenSlides>0</HiddenSlides>
  <MMClips>0</MMClips>
  <ScaleCrop>false</ScaleCrop>
  <HeadingPairs>
    <vt:vector size="6" baseType="variant">
      <vt:variant>
        <vt:lpstr>使用字型</vt:lpstr>
      </vt:variant>
      <vt:variant>
        <vt:i4>16</vt:i4>
      </vt:variant>
      <vt:variant>
        <vt:lpstr>佈景主題</vt:lpstr>
      </vt:variant>
      <vt:variant>
        <vt:i4>1</vt:i4>
      </vt:variant>
      <vt:variant>
        <vt:lpstr>投影片標題</vt:lpstr>
      </vt:variant>
      <vt:variant>
        <vt:i4>37</vt:i4>
      </vt:variant>
    </vt:vector>
  </HeadingPairs>
  <TitlesOfParts>
    <vt:vector size="54" baseType="lpstr">
      <vt:lpstr>新細明體</vt:lpstr>
      <vt:lpstr>Arial,Sans-Serif</vt:lpstr>
      <vt:lpstr>HarmonyOS Sans SC</vt:lpstr>
      <vt:lpstr>Instrument Sans Semi Bold</vt:lpstr>
      <vt:lpstr>微软雅黑</vt:lpstr>
      <vt:lpstr>微软雅黑</vt:lpstr>
      <vt:lpstr>宋体</vt:lpstr>
      <vt:lpstr>Söhne</vt:lpstr>
      <vt:lpstr>Aptos</vt:lpstr>
      <vt:lpstr>Aptos Display</vt:lpstr>
      <vt:lpstr>Arial</vt:lpstr>
      <vt:lpstr>Calibri</vt:lpstr>
      <vt:lpstr>Cambria Math</vt:lpstr>
      <vt:lpstr>Courier New</vt:lpstr>
      <vt:lpstr>Courier New,monospace</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tsc015</dc:creator>
  <cp:lastModifiedBy>仁瓏 徐</cp:lastModifiedBy>
  <cp:revision>799</cp:revision>
  <dcterms:created xsi:type="dcterms:W3CDTF">2024-12-14T14:36:39Z</dcterms:created>
  <dcterms:modified xsi:type="dcterms:W3CDTF">2024-12-23T14:40:09Z</dcterms:modified>
</cp:coreProperties>
</file>